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9" r:id="rId1"/>
    <p:sldMasterId id="2147483795" r:id="rId2"/>
  </p:sldMasterIdLst>
  <p:notesMasterIdLst>
    <p:notesMasterId r:id="rId40"/>
  </p:notesMasterIdLst>
  <p:handoutMasterIdLst>
    <p:handoutMasterId r:id="rId41"/>
  </p:handoutMasterIdLst>
  <p:sldIdLst>
    <p:sldId id="449" r:id="rId3"/>
    <p:sldId id="1017" r:id="rId4"/>
    <p:sldId id="1008" r:id="rId5"/>
    <p:sldId id="999" r:id="rId6"/>
    <p:sldId id="1023" r:id="rId7"/>
    <p:sldId id="1024" r:id="rId8"/>
    <p:sldId id="1025" r:id="rId9"/>
    <p:sldId id="1015" r:id="rId10"/>
    <p:sldId id="1014" r:id="rId11"/>
    <p:sldId id="1009" r:id="rId12"/>
    <p:sldId id="1026" r:id="rId13"/>
    <p:sldId id="1027" r:id="rId14"/>
    <p:sldId id="1028" r:id="rId15"/>
    <p:sldId id="1020" r:id="rId16"/>
    <p:sldId id="1029" r:id="rId17"/>
    <p:sldId id="1031" r:id="rId18"/>
    <p:sldId id="1032" r:id="rId19"/>
    <p:sldId id="1050" r:id="rId20"/>
    <p:sldId id="1051" r:id="rId21"/>
    <p:sldId id="1048" r:id="rId22"/>
    <p:sldId id="1036" r:id="rId23"/>
    <p:sldId id="1042" r:id="rId24"/>
    <p:sldId id="1037" r:id="rId25"/>
    <p:sldId id="1043" r:id="rId26"/>
    <p:sldId id="1044" r:id="rId27"/>
    <p:sldId id="1045" r:id="rId28"/>
    <p:sldId id="1046" r:id="rId29"/>
    <p:sldId id="1047" r:id="rId30"/>
    <p:sldId id="1035" r:id="rId31"/>
    <p:sldId id="1040" r:id="rId32"/>
    <p:sldId id="1039" r:id="rId33"/>
    <p:sldId id="1049" r:id="rId34"/>
    <p:sldId id="1019" r:id="rId35"/>
    <p:sldId id="1011" r:id="rId36"/>
    <p:sldId id="1012" r:id="rId37"/>
    <p:sldId id="1016" r:id="rId38"/>
    <p:sldId id="1006" r:id="rId39"/>
  </p:sldIdLst>
  <p:sldSz cx="9144000" cy="6858000" type="screen4x3"/>
  <p:notesSz cx="6797675" cy="9926638"/>
  <p:defaultTextStyle>
    <a:defPPr>
      <a:defRPr lang="en-US"/>
    </a:defPPr>
    <a:lvl1pPr algn="ctr" rtl="0" fontAlgn="base">
      <a:spcBef>
        <a:spcPct val="0"/>
      </a:spcBef>
      <a:spcAft>
        <a:spcPct val="0"/>
      </a:spcAft>
      <a:defRPr kern="1200">
        <a:solidFill>
          <a:srgbClr val="00C0C0"/>
        </a:solidFill>
        <a:latin typeface="Arial" pitchFamily="34" charset="0"/>
        <a:ea typeface="+mn-ea"/>
        <a:cs typeface="+mn-cs"/>
      </a:defRPr>
    </a:lvl1pPr>
    <a:lvl2pPr marL="457200" algn="ctr" rtl="0" fontAlgn="base">
      <a:spcBef>
        <a:spcPct val="0"/>
      </a:spcBef>
      <a:spcAft>
        <a:spcPct val="0"/>
      </a:spcAft>
      <a:defRPr kern="1200">
        <a:solidFill>
          <a:srgbClr val="00C0C0"/>
        </a:solidFill>
        <a:latin typeface="Arial" pitchFamily="34" charset="0"/>
        <a:ea typeface="+mn-ea"/>
        <a:cs typeface="+mn-cs"/>
      </a:defRPr>
    </a:lvl2pPr>
    <a:lvl3pPr marL="914400" algn="ctr" rtl="0" fontAlgn="base">
      <a:spcBef>
        <a:spcPct val="0"/>
      </a:spcBef>
      <a:spcAft>
        <a:spcPct val="0"/>
      </a:spcAft>
      <a:defRPr kern="1200">
        <a:solidFill>
          <a:srgbClr val="00C0C0"/>
        </a:solidFill>
        <a:latin typeface="Arial" pitchFamily="34" charset="0"/>
        <a:ea typeface="+mn-ea"/>
        <a:cs typeface="+mn-cs"/>
      </a:defRPr>
    </a:lvl3pPr>
    <a:lvl4pPr marL="1371600" algn="ctr" rtl="0" fontAlgn="base">
      <a:spcBef>
        <a:spcPct val="0"/>
      </a:spcBef>
      <a:spcAft>
        <a:spcPct val="0"/>
      </a:spcAft>
      <a:defRPr kern="1200">
        <a:solidFill>
          <a:srgbClr val="00C0C0"/>
        </a:solidFill>
        <a:latin typeface="Arial" pitchFamily="34" charset="0"/>
        <a:ea typeface="+mn-ea"/>
        <a:cs typeface="+mn-cs"/>
      </a:defRPr>
    </a:lvl4pPr>
    <a:lvl5pPr marL="1828800" algn="ctr" rtl="0" fontAlgn="base">
      <a:spcBef>
        <a:spcPct val="0"/>
      </a:spcBef>
      <a:spcAft>
        <a:spcPct val="0"/>
      </a:spcAft>
      <a:defRPr kern="1200">
        <a:solidFill>
          <a:srgbClr val="00C0C0"/>
        </a:solidFill>
        <a:latin typeface="Arial" pitchFamily="34" charset="0"/>
        <a:ea typeface="+mn-ea"/>
        <a:cs typeface="+mn-cs"/>
      </a:defRPr>
    </a:lvl5pPr>
    <a:lvl6pPr marL="2286000" algn="l" defTabSz="914400" rtl="0" eaLnBrk="1" latinLnBrk="1" hangingPunct="1">
      <a:defRPr kern="1200">
        <a:solidFill>
          <a:srgbClr val="00C0C0"/>
        </a:solidFill>
        <a:latin typeface="Arial" pitchFamily="34" charset="0"/>
        <a:ea typeface="+mn-ea"/>
        <a:cs typeface="+mn-cs"/>
      </a:defRPr>
    </a:lvl6pPr>
    <a:lvl7pPr marL="2743200" algn="l" defTabSz="914400" rtl="0" eaLnBrk="1" latinLnBrk="1" hangingPunct="1">
      <a:defRPr kern="1200">
        <a:solidFill>
          <a:srgbClr val="00C0C0"/>
        </a:solidFill>
        <a:latin typeface="Arial" pitchFamily="34" charset="0"/>
        <a:ea typeface="+mn-ea"/>
        <a:cs typeface="+mn-cs"/>
      </a:defRPr>
    </a:lvl7pPr>
    <a:lvl8pPr marL="3200400" algn="l" defTabSz="914400" rtl="0" eaLnBrk="1" latinLnBrk="1" hangingPunct="1">
      <a:defRPr kern="1200">
        <a:solidFill>
          <a:srgbClr val="00C0C0"/>
        </a:solidFill>
        <a:latin typeface="Arial" pitchFamily="34" charset="0"/>
        <a:ea typeface="+mn-ea"/>
        <a:cs typeface="+mn-cs"/>
      </a:defRPr>
    </a:lvl8pPr>
    <a:lvl9pPr marL="3657600" algn="l" defTabSz="914400" rtl="0" eaLnBrk="1" latinLnBrk="1" hangingPunct="1">
      <a:defRPr kern="1200">
        <a:solidFill>
          <a:srgbClr val="00C0C0"/>
        </a:solidFill>
        <a:latin typeface="Arial" pitchFamily="34" charset="0"/>
        <a:ea typeface="+mn-ea"/>
        <a:cs typeface="+mn-cs"/>
      </a:defRPr>
    </a:lvl9pPr>
  </p:defaultTextStyle>
  <p:extLst>
    <p:ext uri="{521415D9-36F7-43E2-AB2F-B90AF26B5E84}">
      <p14:sectionLst xmlns:p14="http://schemas.microsoft.com/office/powerpoint/2010/main">
        <p14:section name="기본 구역" id="{4CEE8726-F9F3-41AF-B5F6-E34B9A5B6B90}">
          <p14:sldIdLst>
            <p14:sldId id="449"/>
            <p14:sldId id="1017"/>
            <p14:sldId id="1008"/>
            <p14:sldId id="999"/>
            <p14:sldId id="1023"/>
            <p14:sldId id="1024"/>
            <p14:sldId id="1025"/>
            <p14:sldId id="1015"/>
            <p14:sldId id="1014"/>
            <p14:sldId id="1009"/>
            <p14:sldId id="1026"/>
            <p14:sldId id="1027"/>
            <p14:sldId id="1028"/>
            <p14:sldId id="1020"/>
            <p14:sldId id="1029"/>
            <p14:sldId id="1031"/>
            <p14:sldId id="1032"/>
            <p14:sldId id="1050"/>
            <p14:sldId id="1051"/>
            <p14:sldId id="1048"/>
            <p14:sldId id="1036"/>
            <p14:sldId id="1042"/>
            <p14:sldId id="1037"/>
            <p14:sldId id="1043"/>
            <p14:sldId id="1044"/>
            <p14:sldId id="1045"/>
            <p14:sldId id="1046"/>
            <p14:sldId id="1047"/>
            <p14:sldId id="1035"/>
            <p14:sldId id="1040"/>
            <p14:sldId id="1039"/>
            <p14:sldId id="1049"/>
            <p14:sldId id="1019"/>
            <p14:sldId id="1011"/>
            <p14:sldId id="1012"/>
            <p14:sldId id="1016"/>
            <p14:sldId id="1006"/>
          </p14:sldIdLst>
        </p14:section>
      </p14:sectionLst>
    </p:ext>
    <p:ext uri="{EFAFB233-063F-42B5-8137-9DF3F51BA10A}">
      <p15:sldGuideLst xmlns:p15="http://schemas.microsoft.com/office/powerpoint/2012/main">
        <p15:guide id="1" orient="horz" pos="492" userDrawn="1">
          <p15:clr>
            <a:srgbClr val="A4A3A4"/>
          </p15:clr>
        </p15:guide>
        <p15:guide id="2" orient="horz" pos="813" userDrawn="1">
          <p15:clr>
            <a:srgbClr val="A4A3A4"/>
          </p15:clr>
        </p15:guide>
        <p15:guide id="3" orient="horz" pos="1122" userDrawn="1">
          <p15:clr>
            <a:srgbClr val="A4A3A4"/>
          </p15:clr>
        </p15:guide>
        <p15:guide id="4" orient="horz" pos="3537" userDrawn="1">
          <p15:clr>
            <a:srgbClr val="A4A3A4"/>
          </p15:clr>
        </p15:guide>
        <p15:guide id="5" orient="horz" pos="4199" userDrawn="1">
          <p15:clr>
            <a:srgbClr val="A4A3A4"/>
          </p15:clr>
        </p15:guide>
        <p15:guide id="6" orient="horz" pos="3921" userDrawn="1">
          <p15:clr>
            <a:srgbClr val="A4A3A4"/>
          </p15:clr>
        </p15:guide>
        <p15:guide id="7" orient="horz" pos="1952" userDrawn="1">
          <p15:clr>
            <a:srgbClr val="A4A3A4"/>
          </p15:clr>
        </p15:guide>
        <p15:guide id="8" pos="5551" userDrawn="1">
          <p15:clr>
            <a:srgbClr val="A4A3A4"/>
          </p15:clr>
        </p15:guide>
        <p15:guide id="9" pos="338" userDrawn="1">
          <p15:clr>
            <a:srgbClr val="A4A3A4"/>
          </p15:clr>
        </p15:guide>
        <p15:guide id="10" pos="4497" userDrawn="1">
          <p15:clr>
            <a:srgbClr val="A4A3A4"/>
          </p15:clr>
        </p15:guide>
        <p15:guide id="11" pos="2829" userDrawn="1">
          <p15:clr>
            <a:srgbClr val="A4A3A4"/>
          </p15:clr>
        </p15:guide>
        <p15:guide id="12" pos="1557" userDrawn="1">
          <p15:clr>
            <a:srgbClr val="A4A3A4"/>
          </p15:clr>
        </p15:guide>
        <p15:guide id="13" pos="3056" userDrawn="1">
          <p15:clr>
            <a:srgbClr val="A4A3A4"/>
          </p15:clr>
        </p15:guide>
        <p15:guide id="14" orient="horz" pos="1102">
          <p15:clr>
            <a:srgbClr val="A4A3A4"/>
          </p15:clr>
        </p15:guide>
        <p15:guide id="15" orient="horz" pos="3067">
          <p15:clr>
            <a:srgbClr val="A4A3A4"/>
          </p15:clr>
        </p15:guide>
        <p15:guide id="16" orient="horz" pos="4201">
          <p15:clr>
            <a:srgbClr val="A4A3A4"/>
          </p15:clr>
        </p15:guide>
        <p15:guide id="17" orient="horz" pos="1933">
          <p15:clr>
            <a:srgbClr val="A4A3A4"/>
          </p15:clr>
        </p15:guide>
        <p15:guide id="18" pos="5526">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75E"/>
    <a:srgbClr val="0033CC"/>
    <a:srgbClr val="9A1F4E"/>
    <a:srgbClr val="E8E8E8"/>
    <a:srgbClr val="152B65"/>
    <a:srgbClr val="8FAADC"/>
    <a:srgbClr val="3367BB"/>
    <a:srgbClr val="CCECFF"/>
    <a:srgbClr val="FFFFCC"/>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보통 스타일 3 - 강조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27102A9-8310-4765-A935-A1911B00CA55}" styleName="밝은 스타일 1 - 강조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59" autoAdjust="0"/>
    <p:restoredTop sz="92077" autoAdjust="0"/>
  </p:normalViewPr>
  <p:slideViewPr>
    <p:cSldViewPr>
      <p:cViewPr varScale="1">
        <p:scale>
          <a:sx n="66" d="100"/>
          <a:sy n="66" d="100"/>
        </p:scale>
        <p:origin x="594" y="39"/>
      </p:cViewPr>
      <p:guideLst>
        <p:guide orient="horz" pos="492"/>
        <p:guide orient="horz" pos="813"/>
        <p:guide orient="horz" pos="1122"/>
        <p:guide orient="horz" pos="3537"/>
        <p:guide orient="horz" pos="4199"/>
        <p:guide orient="horz" pos="3921"/>
        <p:guide orient="horz" pos="1952"/>
        <p:guide pos="5551"/>
        <p:guide pos="338"/>
        <p:guide pos="4497"/>
        <p:guide pos="2829"/>
        <p:guide pos="1557"/>
        <p:guide pos="3056"/>
        <p:guide orient="horz" pos="1102"/>
        <p:guide orient="horz" pos="3067"/>
        <p:guide orient="horz" pos="4201"/>
        <p:guide orient="horz" pos="1933"/>
        <p:guide pos="552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100" d="100"/>
          <a:sy n="100" d="100"/>
        </p:scale>
        <p:origin x="-1908" y="414"/>
      </p:cViewPr>
      <p:guideLst>
        <p:guide orient="horz" pos="3127"/>
        <p:guide pos="2141"/>
      </p:guideLst>
    </p:cSldViewPr>
  </p:notesViewPr>
  <p:gridSpacing cx="90001" cy="90001"/>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p:cNvSpPr>
            <a:spLocks noGrp="1" noChangeArrowheads="1"/>
          </p:cNvSpPr>
          <p:nvPr>
            <p:ph type="hdr" sz="quarter"/>
          </p:nvPr>
        </p:nvSpPr>
        <p:spPr bwMode="auto">
          <a:xfrm>
            <a:off x="0" y="0"/>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t" anchorCtr="0" compatLnSpc="1">
            <a:prstTxWarp prst="textNoShape">
              <a:avLst/>
            </a:prstTxWarp>
          </a:bodyPr>
          <a:lstStyle>
            <a:lvl1pPr algn="l" defTabSz="917575">
              <a:defRPr sz="1200">
                <a:solidFill>
                  <a:schemeClr val="tx1"/>
                </a:solidFill>
                <a:latin typeface="Arial" charset="0"/>
                <a:ea typeface="굴림" charset="-127"/>
              </a:defRPr>
            </a:lvl1pPr>
          </a:lstStyle>
          <a:p>
            <a:pPr>
              <a:defRPr/>
            </a:pPr>
            <a:endParaRPr lang="en-US" altLang="ko-KR" dirty="0"/>
          </a:p>
        </p:txBody>
      </p:sp>
      <p:sp>
        <p:nvSpPr>
          <p:cNvPr id="101379" name="Rectangle 3"/>
          <p:cNvSpPr>
            <a:spLocks noGrp="1" noChangeArrowheads="1"/>
          </p:cNvSpPr>
          <p:nvPr>
            <p:ph type="dt" sz="quarter" idx="1"/>
          </p:nvPr>
        </p:nvSpPr>
        <p:spPr bwMode="auto">
          <a:xfrm>
            <a:off x="3849688" y="0"/>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t" anchorCtr="0" compatLnSpc="1">
            <a:prstTxWarp prst="textNoShape">
              <a:avLst/>
            </a:prstTxWarp>
          </a:bodyPr>
          <a:lstStyle>
            <a:lvl1pPr algn="r" defTabSz="917575">
              <a:defRPr sz="1200">
                <a:solidFill>
                  <a:schemeClr val="tx1"/>
                </a:solidFill>
                <a:latin typeface="Arial" charset="0"/>
                <a:ea typeface="굴림" charset="-127"/>
              </a:defRPr>
            </a:lvl1pPr>
          </a:lstStyle>
          <a:p>
            <a:pPr>
              <a:defRPr/>
            </a:pPr>
            <a:endParaRPr lang="en-US" altLang="ko-KR" dirty="0"/>
          </a:p>
        </p:txBody>
      </p:sp>
      <p:sp>
        <p:nvSpPr>
          <p:cNvPr id="101381" name="Rectangle 5"/>
          <p:cNvSpPr>
            <a:spLocks noGrp="1" noChangeArrowheads="1"/>
          </p:cNvSpPr>
          <p:nvPr>
            <p:ph type="sldNum" sz="quarter" idx="3"/>
          </p:nvPr>
        </p:nvSpPr>
        <p:spPr bwMode="auto">
          <a:xfrm>
            <a:off x="3849688" y="9428242"/>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b" anchorCtr="0" compatLnSpc="1">
            <a:prstTxWarp prst="textNoShape">
              <a:avLst/>
            </a:prstTxWarp>
          </a:bodyPr>
          <a:lstStyle>
            <a:lvl1pPr algn="r" defTabSz="917575">
              <a:defRPr sz="1200">
                <a:solidFill>
                  <a:schemeClr val="tx1"/>
                </a:solidFill>
                <a:latin typeface="Arial" charset="0"/>
                <a:ea typeface="굴림" charset="-127"/>
              </a:defRPr>
            </a:lvl1pPr>
          </a:lstStyle>
          <a:p>
            <a:pPr>
              <a:defRPr/>
            </a:pPr>
            <a:fld id="{324A1115-9F2D-4D68-85C5-5EC1194C2543}" type="slidenum">
              <a:rPr lang="en-US" altLang="ko-KR"/>
              <a:pPr>
                <a:defRPr/>
              </a:pPr>
              <a:t>‹#›</a:t>
            </a:fld>
            <a:endParaRPr lang="en-US" altLang="ko-KR" dirty="0"/>
          </a:p>
        </p:txBody>
      </p:sp>
    </p:spTree>
    <p:extLst>
      <p:ext uri="{BB962C8B-B14F-4D97-AF65-F5344CB8AC3E}">
        <p14:creationId xmlns:p14="http://schemas.microsoft.com/office/powerpoint/2010/main" val="416929516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t" anchorCtr="0" compatLnSpc="1">
            <a:prstTxWarp prst="textNoShape">
              <a:avLst/>
            </a:prstTxWarp>
          </a:bodyPr>
          <a:lstStyle>
            <a:lvl1pPr algn="l" defTabSz="917575">
              <a:defRPr sz="1200">
                <a:solidFill>
                  <a:schemeClr val="tx1"/>
                </a:solidFill>
                <a:latin typeface="Arial" charset="0"/>
                <a:ea typeface="굴림" charset="-127"/>
              </a:defRPr>
            </a:lvl1pPr>
          </a:lstStyle>
          <a:p>
            <a:pPr>
              <a:defRPr/>
            </a:pPr>
            <a:endParaRPr lang="en-US" altLang="ko-KR" dirty="0"/>
          </a:p>
        </p:txBody>
      </p:sp>
      <p:sp>
        <p:nvSpPr>
          <p:cNvPr id="52227" name="Rectangle 3"/>
          <p:cNvSpPr>
            <a:spLocks noGrp="1" noChangeArrowheads="1"/>
          </p:cNvSpPr>
          <p:nvPr>
            <p:ph type="dt" idx="1"/>
          </p:nvPr>
        </p:nvSpPr>
        <p:spPr bwMode="auto">
          <a:xfrm>
            <a:off x="3849688" y="0"/>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t" anchorCtr="0" compatLnSpc="1">
            <a:prstTxWarp prst="textNoShape">
              <a:avLst/>
            </a:prstTxWarp>
          </a:bodyPr>
          <a:lstStyle>
            <a:lvl1pPr algn="r" defTabSz="917575">
              <a:defRPr sz="1200">
                <a:solidFill>
                  <a:schemeClr val="tx1"/>
                </a:solidFill>
                <a:latin typeface="Arial" charset="0"/>
                <a:ea typeface="굴림" charset="-127"/>
              </a:defRPr>
            </a:lvl1pPr>
          </a:lstStyle>
          <a:p>
            <a:pPr>
              <a:defRPr/>
            </a:pPr>
            <a:endParaRPr lang="en-US" altLang="ko-KR" dirty="0"/>
          </a:p>
        </p:txBody>
      </p:sp>
      <p:sp>
        <p:nvSpPr>
          <p:cNvPr id="15364" name="Rectangle 4"/>
          <p:cNvSpPr>
            <a:spLocks noGrp="1" noRot="1" noChangeAspect="1" noChangeArrowheads="1" noTextEdit="1"/>
          </p:cNvSpPr>
          <p:nvPr>
            <p:ph type="sldImg" idx="2"/>
          </p:nvPr>
        </p:nvSpPr>
        <p:spPr bwMode="auto">
          <a:xfrm>
            <a:off x="917575" y="744538"/>
            <a:ext cx="4964113" cy="37226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2229" name="Rectangle 5"/>
          <p:cNvSpPr>
            <a:spLocks noGrp="1" noChangeArrowheads="1"/>
          </p:cNvSpPr>
          <p:nvPr>
            <p:ph type="body" sz="quarter" idx="3"/>
          </p:nvPr>
        </p:nvSpPr>
        <p:spPr bwMode="auto">
          <a:xfrm>
            <a:off x="681038" y="4715710"/>
            <a:ext cx="5435600" cy="4466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t" anchorCtr="0" compatLnSpc="1">
            <a:prstTxWarp prst="textNoShape">
              <a:avLst/>
            </a:prstTxWarp>
          </a:bodyPr>
          <a:lstStyle/>
          <a:p>
            <a:pPr lvl="0"/>
            <a:r>
              <a:rPr lang="en-US" altLang="ko-KR" noProof="0"/>
              <a:t>Click to edit Master text styles</a:t>
            </a:r>
          </a:p>
          <a:p>
            <a:pPr lvl="1"/>
            <a:r>
              <a:rPr lang="en-US" altLang="ko-KR" noProof="0"/>
              <a:t>Second level</a:t>
            </a:r>
          </a:p>
          <a:p>
            <a:pPr lvl="2"/>
            <a:r>
              <a:rPr lang="en-US" altLang="ko-KR" noProof="0"/>
              <a:t>Third level</a:t>
            </a:r>
          </a:p>
          <a:p>
            <a:pPr lvl="3"/>
            <a:r>
              <a:rPr lang="en-US" altLang="ko-KR" noProof="0"/>
              <a:t>Fourth level</a:t>
            </a:r>
          </a:p>
          <a:p>
            <a:pPr lvl="4"/>
            <a:r>
              <a:rPr lang="en-US" altLang="ko-KR" noProof="0"/>
              <a:t>Fifth level</a:t>
            </a:r>
          </a:p>
        </p:txBody>
      </p:sp>
      <p:sp>
        <p:nvSpPr>
          <p:cNvPr id="52230" name="Rectangle 6"/>
          <p:cNvSpPr>
            <a:spLocks noGrp="1" noChangeArrowheads="1"/>
          </p:cNvSpPr>
          <p:nvPr>
            <p:ph type="ftr" sz="quarter" idx="4"/>
          </p:nvPr>
        </p:nvSpPr>
        <p:spPr bwMode="auto">
          <a:xfrm>
            <a:off x="0" y="9428242"/>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b" anchorCtr="0" compatLnSpc="1">
            <a:prstTxWarp prst="textNoShape">
              <a:avLst/>
            </a:prstTxWarp>
          </a:bodyPr>
          <a:lstStyle>
            <a:lvl1pPr algn="l" defTabSz="917575">
              <a:defRPr sz="1200">
                <a:solidFill>
                  <a:schemeClr val="tx1"/>
                </a:solidFill>
                <a:latin typeface="Arial" charset="0"/>
                <a:ea typeface="굴림" charset="-127"/>
              </a:defRPr>
            </a:lvl1pPr>
          </a:lstStyle>
          <a:p>
            <a:pPr>
              <a:defRPr/>
            </a:pPr>
            <a:endParaRPr lang="en-US" altLang="ko-KR" dirty="0"/>
          </a:p>
        </p:txBody>
      </p:sp>
      <p:sp>
        <p:nvSpPr>
          <p:cNvPr id="52231" name="Rectangle 7"/>
          <p:cNvSpPr>
            <a:spLocks noGrp="1" noChangeArrowheads="1"/>
          </p:cNvSpPr>
          <p:nvPr>
            <p:ph type="sldNum" sz="quarter" idx="5"/>
          </p:nvPr>
        </p:nvSpPr>
        <p:spPr bwMode="auto">
          <a:xfrm>
            <a:off x="3849688" y="9428242"/>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b" anchorCtr="0" compatLnSpc="1">
            <a:prstTxWarp prst="textNoShape">
              <a:avLst/>
            </a:prstTxWarp>
          </a:bodyPr>
          <a:lstStyle>
            <a:lvl1pPr algn="r" defTabSz="917575">
              <a:defRPr sz="1200">
                <a:solidFill>
                  <a:schemeClr val="tx1"/>
                </a:solidFill>
                <a:latin typeface="Arial" charset="0"/>
                <a:ea typeface="굴림" charset="-127"/>
              </a:defRPr>
            </a:lvl1pPr>
          </a:lstStyle>
          <a:p>
            <a:pPr>
              <a:defRPr/>
            </a:pPr>
            <a:fld id="{BDE6D3F4-B44C-4D4D-B492-8788D90AD2BB}" type="slidenum">
              <a:rPr lang="en-US" altLang="ko-KR"/>
              <a:pPr>
                <a:defRPr/>
              </a:pPr>
              <a:t>‹#›</a:t>
            </a:fld>
            <a:endParaRPr lang="en-US" altLang="ko-KR" dirty="0"/>
          </a:p>
        </p:txBody>
      </p:sp>
    </p:spTree>
    <p:extLst>
      <p:ext uri="{BB962C8B-B14F-4D97-AF65-F5344CB8AC3E}">
        <p14:creationId xmlns:p14="http://schemas.microsoft.com/office/powerpoint/2010/main" val="171658302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BBD44-7F29-4E49-97C7-26E1782717F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78E34C6-4200-1AF3-69DF-B0F125E853B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6060860-0C1B-32DC-0EB7-CC65AD0C7CD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1AECC2E-A141-F59F-D484-14690DBA2310}"/>
              </a:ext>
            </a:extLst>
          </p:cNvPr>
          <p:cNvSpPr>
            <a:spLocks noGrp="1"/>
          </p:cNvSpPr>
          <p:nvPr>
            <p:ph type="sldNum" sz="quarter" idx="10"/>
          </p:nvPr>
        </p:nvSpPr>
        <p:spPr/>
        <p:txBody>
          <a:bodyPr/>
          <a:lstStyle/>
          <a:p>
            <a:fld id="{7CDBBC22-C944-46CC-B224-F57B82CD79F9}" type="slidenum">
              <a:rPr lang="ko-KR" altLang="en-US" smtClean="0"/>
              <a:pPr/>
              <a:t>1</a:t>
            </a:fld>
            <a:endParaRPr lang="ko-KR" altLang="en-US"/>
          </a:p>
        </p:txBody>
      </p:sp>
    </p:spTree>
    <p:extLst>
      <p:ext uri="{BB962C8B-B14F-4D97-AF65-F5344CB8AC3E}">
        <p14:creationId xmlns:p14="http://schemas.microsoft.com/office/powerpoint/2010/main" val="861147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7C542-3142-8496-0E3D-1A63D1FB5B7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D1798E5-A719-A86E-0CF5-817D337D3FB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66206C1-86EB-E83F-4B98-1FF35A132F54}"/>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EBA668EF-CD5B-E9C5-1E1E-9DB99CC667BF}"/>
              </a:ext>
            </a:extLst>
          </p:cNvPr>
          <p:cNvSpPr>
            <a:spLocks noGrp="1"/>
          </p:cNvSpPr>
          <p:nvPr>
            <p:ph type="sldNum" sz="quarter" idx="10"/>
          </p:nvPr>
        </p:nvSpPr>
        <p:spPr/>
        <p:txBody>
          <a:bodyPr/>
          <a:lstStyle/>
          <a:p>
            <a:fld id="{7CDBBC22-C944-46CC-B224-F57B82CD79F9}" type="slidenum">
              <a:rPr lang="ko-KR" altLang="en-US" smtClean="0"/>
              <a:pPr/>
              <a:t>10</a:t>
            </a:fld>
            <a:endParaRPr lang="ko-KR" altLang="en-US"/>
          </a:p>
        </p:txBody>
      </p:sp>
    </p:spTree>
    <p:extLst>
      <p:ext uri="{BB962C8B-B14F-4D97-AF65-F5344CB8AC3E}">
        <p14:creationId xmlns:p14="http://schemas.microsoft.com/office/powerpoint/2010/main" val="3339740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F63D1-4CF5-94D5-ED4A-203F70677DC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87416F5-FB23-54FC-B621-D1F578B3C48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B83E7DF-A973-6062-59C8-A19DD322FFCD}"/>
              </a:ext>
            </a:extLst>
          </p:cNvPr>
          <p:cNvSpPr>
            <a:spLocks noGrp="1"/>
          </p:cNvSpPr>
          <p:nvPr>
            <p:ph type="body" idx="1"/>
          </p:nvPr>
        </p:nvSpPr>
        <p:spPr/>
        <p:txBody>
          <a:bodyPr/>
          <a:lstStyle/>
          <a:p>
            <a:r>
              <a:rPr lang="ko-KR" altLang="en-US" dirty="0"/>
              <a:t>문제 정의에서 해결 방법 결과까지 한번에 연결해서 설명하도록 구조 변경</a:t>
            </a:r>
          </a:p>
        </p:txBody>
      </p:sp>
      <p:sp>
        <p:nvSpPr>
          <p:cNvPr id="4" name="슬라이드 번호 개체 틀 3">
            <a:extLst>
              <a:ext uri="{FF2B5EF4-FFF2-40B4-BE49-F238E27FC236}">
                <a16:creationId xmlns:a16="http://schemas.microsoft.com/office/drawing/2014/main" id="{8B887749-F65A-2436-FEAF-F6FD3E6C7656}"/>
              </a:ext>
            </a:extLst>
          </p:cNvPr>
          <p:cNvSpPr>
            <a:spLocks noGrp="1"/>
          </p:cNvSpPr>
          <p:nvPr>
            <p:ph type="sldNum" sz="quarter" idx="10"/>
          </p:nvPr>
        </p:nvSpPr>
        <p:spPr/>
        <p:txBody>
          <a:bodyPr/>
          <a:lstStyle/>
          <a:p>
            <a:fld id="{7CDBBC22-C944-46CC-B224-F57B82CD79F9}" type="slidenum">
              <a:rPr lang="ko-KR" altLang="en-US" smtClean="0"/>
              <a:pPr/>
              <a:t>11</a:t>
            </a:fld>
            <a:endParaRPr lang="ko-KR" altLang="en-US"/>
          </a:p>
        </p:txBody>
      </p:sp>
    </p:spTree>
    <p:extLst>
      <p:ext uri="{BB962C8B-B14F-4D97-AF65-F5344CB8AC3E}">
        <p14:creationId xmlns:p14="http://schemas.microsoft.com/office/powerpoint/2010/main" val="4134538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FFCEE-DD1B-DA3A-2086-426345D063B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402A192-E133-1B3A-D98C-A56488F0A5F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A38D04D-10C7-8E65-1604-A627A41E9622}"/>
              </a:ext>
            </a:extLst>
          </p:cNvPr>
          <p:cNvSpPr>
            <a:spLocks noGrp="1"/>
          </p:cNvSpPr>
          <p:nvPr>
            <p:ph type="body" idx="1"/>
          </p:nvPr>
        </p:nvSpPr>
        <p:spPr/>
        <p:txBody>
          <a:bodyPr/>
          <a:lstStyle/>
          <a:p>
            <a:r>
              <a:rPr lang="ko-KR" altLang="en-US" dirty="0"/>
              <a:t>문제 정의에서 해결 방법 결과까지 한번에 연결해서 설명하도록 구조 변경</a:t>
            </a:r>
          </a:p>
        </p:txBody>
      </p:sp>
      <p:sp>
        <p:nvSpPr>
          <p:cNvPr id="4" name="슬라이드 번호 개체 틀 3">
            <a:extLst>
              <a:ext uri="{FF2B5EF4-FFF2-40B4-BE49-F238E27FC236}">
                <a16:creationId xmlns:a16="http://schemas.microsoft.com/office/drawing/2014/main" id="{2ED4DEA5-8E2E-EA70-EB8C-90C514C7D990}"/>
              </a:ext>
            </a:extLst>
          </p:cNvPr>
          <p:cNvSpPr>
            <a:spLocks noGrp="1"/>
          </p:cNvSpPr>
          <p:nvPr>
            <p:ph type="sldNum" sz="quarter" idx="10"/>
          </p:nvPr>
        </p:nvSpPr>
        <p:spPr/>
        <p:txBody>
          <a:bodyPr/>
          <a:lstStyle/>
          <a:p>
            <a:fld id="{7CDBBC22-C944-46CC-B224-F57B82CD79F9}" type="slidenum">
              <a:rPr lang="ko-KR" altLang="en-US" smtClean="0"/>
              <a:pPr/>
              <a:t>12</a:t>
            </a:fld>
            <a:endParaRPr lang="ko-KR" altLang="en-US"/>
          </a:p>
        </p:txBody>
      </p:sp>
    </p:spTree>
    <p:extLst>
      <p:ext uri="{BB962C8B-B14F-4D97-AF65-F5344CB8AC3E}">
        <p14:creationId xmlns:p14="http://schemas.microsoft.com/office/powerpoint/2010/main" val="2105677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CEC3A-6E98-A112-7E89-E090C3E457B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F64F0A2-E33E-2E97-6477-3B162698C03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ECD66C7-6C9A-0D7E-2FD9-ECD61DE12748}"/>
              </a:ext>
            </a:extLst>
          </p:cNvPr>
          <p:cNvSpPr>
            <a:spLocks noGrp="1"/>
          </p:cNvSpPr>
          <p:nvPr>
            <p:ph type="body" idx="1"/>
          </p:nvPr>
        </p:nvSpPr>
        <p:spPr/>
        <p:txBody>
          <a:bodyPr/>
          <a:lstStyle/>
          <a:p>
            <a:pPr marL="0" indent="0">
              <a:buFontTx/>
              <a:buNone/>
            </a:pPr>
            <a:r>
              <a:rPr lang="en-US" altLang="ko-KR" sz="1200" b="1" i="0" dirty="0">
                <a:solidFill>
                  <a:srgbClr val="FF0000"/>
                </a:solidFill>
                <a:effectLst/>
                <a:latin typeface="Spoqa Han Sans"/>
              </a:rPr>
              <a:t>- Bottom-up pathway</a:t>
            </a:r>
            <a:r>
              <a:rPr lang="ko-KR" altLang="en-US" sz="1200" b="0" i="0" dirty="0">
                <a:solidFill>
                  <a:srgbClr val="FF0000"/>
                </a:solidFill>
                <a:effectLst/>
                <a:latin typeface="Arial" charset="0"/>
              </a:rPr>
              <a:t> </a:t>
            </a:r>
            <a:r>
              <a:rPr lang="en-US" altLang="ko-KR" sz="1200" b="0" i="0" dirty="0">
                <a:solidFill>
                  <a:srgbClr val="FF0000"/>
                </a:solidFill>
                <a:effectLst/>
                <a:latin typeface="Arial" charset="0"/>
              </a:rPr>
              <a:t>:</a:t>
            </a:r>
            <a:r>
              <a:rPr lang="ko-KR" altLang="en-US" sz="1200" b="0" i="0" dirty="0">
                <a:solidFill>
                  <a:srgbClr val="FF0000"/>
                </a:solidFill>
                <a:effectLst/>
                <a:latin typeface="Arial" charset="0"/>
              </a:rPr>
              <a:t> </a:t>
            </a:r>
            <a:r>
              <a:rPr lang="ko-KR" altLang="en-US" b="0" i="0" dirty="0">
                <a:solidFill>
                  <a:srgbClr val="000000"/>
                </a:solidFill>
                <a:effectLst/>
                <a:latin typeface="Spoqa Han Sans"/>
              </a:rPr>
              <a:t>이미지를 </a:t>
            </a:r>
            <a:r>
              <a:rPr lang="en-US" altLang="ko-KR" b="0" i="0" dirty="0">
                <a:solidFill>
                  <a:srgbClr val="000000"/>
                </a:solidFill>
                <a:effectLst/>
                <a:latin typeface="Spoqa Han Sans"/>
              </a:rPr>
              <a:t>convolutional network</a:t>
            </a:r>
            <a:r>
              <a:rPr lang="ko-KR" altLang="en-US" b="0" i="0" dirty="0">
                <a:solidFill>
                  <a:srgbClr val="000000"/>
                </a:solidFill>
                <a:effectLst/>
                <a:latin typeface="Spoqa Han Sans"/>
              </a:rPr>
              <a:t>에 입력하여 </a:t>
            </a:r>
            <a:r>
              <a:rPr lang="en-US" altLang="ko-KR" b="0" i="0" dirty="0">
                <a:solidFill>
                  <a:srgbClr val="000000"/>
                </a:solidFill>
                <a:effectLst/>
                <a:latin typeface="Spoqa Han Sans"/>
              </a:rPr>
              <a:t>forward pass</a:t>
            </a:r>
            <a:r>
              <a:rPr lang="ko-KR" altLang="en-US" b="0" i="0" dirty="0">
                <a:solidFill>
                  <a:srgbClr val="000000"/>
                </a:solidFill>
                <a:effectLst/>
                <a:latin typeface="Spoqa Han Sans"/>
              </a:rPr>
              <a:t>하여 </a:t>
            </a:r>
            <a:r>
              <a:rPr lang="en-US" altLang="ko-KR" b="1" i="0" dirty="0">
                <a:solidFill>
                  <a:srgbClr val="000000"/>
                </a:solidFill>
                <a:effectLst/>
                <a:latin typeface="Spoqa Han Sans"/>
              </a:rPr>
              <a:t>2</a:t>
            </a:r>
            <a:r>
              <a:rPr lang="ko-KR" altLang="en-US" b="1" i="0" dirty="0">
                <a:solidFill>
                  <a:srgbClr val="000000"/>
                </a:solidFill>
                <a:effectLst/>
                <a:latin typeface="Spoqa Han Sans"/>
              </a:rPr>
              <a:t>배씩 작아지는</a:t>
            </a:r>
            <a:r>
              <a:rPr lang="ko-KR" altLang="en-US" b="0" i="0" dirty="0">
                <a:solidFill>
                  <a:srgbClr val="000000"/>
                </a:solidFill>
                <a:effectLst/>
                <a:latin typeface="Spoqa Han Sans"/>
              </a:rPr>
              <a:t> </a:t>
            </a:r>
            <a:r>
              <a:rPr lang="en-US" altLang="ko-KR" b="0" i="0" dirty="0">
                <a:solidFill>
                  <a:srgbClr val="000000"/>
                </a:solidFill>
                <a:effectLst/>
                <a:latin typeface="Spoqa Han Sans"/>
              </a:rPr>
              <a:t>feature map</a:t>
            </a:r>
            <a:r>
              <a:rPr lang="ko-KR" altLang="en-US" b="0" i="0" dirty="0">
                <a:solidFill>
                  <a:srgbClr val="000000"/>
                </a:solidFill>
                <a:effectLst/>
                <a:latin typeface="Spoqa Han Sans"/>
              </a:rPr>
              <a:t>을 추출</a:t>
            </a:r>
            <a:endParaRPr lang="en-US" altLang="ko-KR" b="0" i="0" dirty="0">
              <a:solidFill>
                <a:srgbClr val="000000"/>
              </a:solidFill>
              <a:effectLst/>
              <a:latin typeface="Spoqa Han Sans"/>
            </a:endParaRPr>
          </a:p>
          <a:p>
            <a:pPr marL="0" indent="0">
              <a:buFontTx/>
              <a:buNone/>
            </a:pPr>
            <a:r>
              <a:rPr lang="en-US" altLang="ko-KR" sz="1200" b="1" i="0" dirty="0">
                <a:solidFill>
                  <a:srgbClr val="FF0000"/>
                </a:solidFill>
                <a:effectLst/>
                <a:latin typeface="Spoqa Han Sans"/>
              </a:rPr>
              <a:t>- Top-down pathway :</a:t>
            </a:r>
            <a:r>
              <a:rPr lang="ko-KR" altLang="en-US" b="0" i="0" dirty="0">
                <a:solidFill>
                  <a:srgbClr val="000000"/>
                </a:solidFill>
                <a:effectLst/>
                <a:latin typeface="Spoqa Han Sans"/>
              </a:rPr>
              <a:t> 각 </a:t>
            </a:r>
            <a:r>
              <a:rPr lang="en-US" altLang="ko-KR" b="0" i="0" dirty="0">
                <a:solidFill>
                  <a:srgbClr val="000000"/>
                </a:solidFill>
                <a:effectLst/>
                <a:latin typeface="Spoqa Han Sans"/>
              </a:rPr>
              <a:t>pyramid level</a:t>
            </a:r>
            <a:r>
              <a:rPr lang="ko-KR" altLang="en-US" b="0" i="0" dirty="0">
                <a:solidFill>
                  <a:srgbClr val="000000"/>
                </a:solidFill>
                <a:effectLst/>
                <a:latin typeface="Spoqa Han Sans"/>
              </a:rPr>
              <a:t>에 있는 </a:t>
            </a:r>
            <a:r>
              <a:rPr lang="en-US" altLang="ko-KR" b="0" i="0" dirty="0">
                <a:solidFill>
                  <a:srgbClr val="000000"/>
                </a:solidFill>
                <a:effectLst/>
                <a:latin typeface="Spoqa Han Sans"/>
              </a:rPr>
              <a:t>feature map</a:t>
            </a:r>
            <a:r>
              <a:rPr lang="ko-KR" altLang="en-US" b="0" i="0" dirty="0">
                <a:solidFill>
                  <a:srgbClr val="000000"/>
                </a:solidFill>
                <a:effectLst/>
                <a:latin typeface="Spoqa Han Sans"/>
              </a:rPr>
              <a:t>을 </a:t>
            </a:r>
            <a:r>
              <a:rPr lang="en-US" altLang="ko-KR" b="0" i="0" dirty="0">
                <a:solidFill>
                  <a:srgbClr val="000000"/>
                </a:solidFill>
                <a:effectLst/>
                <a:latin typeface="Spoqa Han Sans"/>
              </a:rPr>
              <a:t>2</a:t>
            </a:r>
            <a:r>
              <a:rPr lang="ko-KR" altLang="en-US" b="0" i="0" dirty="0">
                <a:solidFill>
                  <a:srgbClr val="000000"/>
                </a:solidFill>
                <a:effectLst/>
                <a:latin typeface="Spoqa Han Sans"/>
              </a:rPr>
              <a:t>배로 </a:t>
            </a:r>
            <a:r>
              <a:rPr lang="en-US" altLang="ko-KR" b="0" i="0" dirty="0">
                <a:solidFill>
                  <a:srgbClr val="000000"/>
                </a:solidFill>
                <a:effectLst/>
                <a:latin typeface="Spoqa Han Sans"/>
              </a:rPr>
              <a:t>up sampling</a:t>
            </a:r>
            <a:r>
              <a:rPr lang="ko-KR" altLang="en-US" b="0" i="0" dirty="0">
                <a:solidFill>
                  <a:srgbClr val="000000"/>
                </a:solidFill>
                <a:effectLst/>
                <a:latin typeface="Spoqa Han Sans"/>
              </a:rPr>
              <a:t>하고 </a:t>
            </a:r>
            <a:r>
              <a:rPr lang="en-US" altLang="ko-KR" b="0" i="0" dirty="0">
                <a:solidFill>
                  <a:srgbClr val="000000"/>
                </a:solidFill>
                <a:effectLst/>
                <a:latin typeface="Spoqa Han Sans"/>
              </a:rPr>
              <a:t>channel </a:t>
            </a:r>
            <a:r>
              <a:rPr lang="ko-KR" altLang="en-US" b="0" i="0" dirty="0">
                <a:solidFill>
                  <a:srgbClr val="000000"/>
                </a:solidFill>
                <a:effectLst/>
                <a:latin typeface="Spoqa Han Sans"/>
              </a:rPr>
              <a:t>수를 동일하게 맞춰주는 과정</a:t>
            </a:r>
            <a:endParaRPr lang="en-US" altLang="ko-KR" b="0" i="0" dirty="0">
              <a:solidFill>
                <a:srgbClr val="000000"/>
              </a:solidFill>
              <a:effectLst/>
              <a:latin typeface="Spoqa Han San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b="0" i="0" dirty="0">
                <a:solidFill>
                  <a:srgbClr val="000000"/>
                </a:solidFill>
                <a:effectLst/>
                <a:latin typeface="Spoqa Han Sans"/>
              </a:rPr>
              <a:t>- </a:t>
            </a:r>
            <a:r>
              <a:rPr lang="en-US" altLang="ko-KR" sz="1200" b="1" dirty="0">
                <a:solidFill>
                  <a:srgbClr val="0033CC"/>
                </a:solidFill>
              </a:rPr>
              <a:t>Lateral</a:t>
            </a:r>
            <a:r>
              <a:rPr lang="ko-KR" altLang="en-US" sz="1200" b="1" dirty="0">
                <a:solidFill>
                  <a:srgbClr val="0033CC"/>
                </a:solidFill>
              </a:rPr>
              <a:t> </a:t>
            </a:r>
            <a:r>
              <a:rPr lang="en-US" altLang="ko-KR" sz="1200" b="1" dirty="0">
                <a:solidFill>
                  <a:srgbClr val="0033CC"/>
                </a:solidFill>
              </a:rPr>
              <a:t>Connection</a:t>
            </a:r>
            <a:r>
              <a:rPr lang="ko-KR" altLang="en-US" sz="1200" b="1" i="0" dirty="0">
                <a:solidFill>
                  <a:srgbClr val="0033CC"/>
                </a:solidFill>
                <a:effectLst/>
                <a:latin typeface="Arial" charset="0"/>
              </a:rPr>
              <a:t> </a:t>
            </a:r>
            <a:r>
              <a:rPr lang="en-US" altLang="ko-KR" sz="1200" b="1" i="0" dirty="0">
                <a:solidFill>
                  <a:srgbClr val="0033CC"/>
                </a:solidFill>
                <a:effectLst/>
                <a:latin typeface="Arial" charset="0"/>
              </a:rPr>
              <a:t>:</a:t>
            </a:r>
            <a:r>
              <a:rPr lang="ko-KR" altLang="en-US" sz="1200" b="1" i="0" dirty="0">
                <a:solidFill>
                  <a:srgbClr val="0033CC"/>
                </a:solidFill>
                <a:effectLst/>
                <a:latin typeface="Arial" charset="0"/>
              </a:rPr>
              <a:t> </a:t>
            </a:r>
            <a:r>
              <a:rPr lang="en-US" altLang="ko-KR" b="0" i="0" dirty="0" err="1">
                <a:solidFill>
                  <a:srgbClr val="000000"/>
                </a:solidFill>
                <a:effectLst/>
                <a:latin typeface="Spoqa Han Sans"/>
              </a:rPr>
              <a:t>upsample</a:t>
            </a:r>
            <a:r>
              <a:rPr lang="ko-KR" altLang="en-US" b="0" i="0" dirty="0">
                <a:solidFill>
                  <a:srgbClr val="000000"/>
                </a:solidFill>
                <a:effectLst/>
                <a:latin typeface="Spoqa Han Sans"/>
              </a:rPr>
              <a:t>된 </a:t>
            </a:r>
            <a:r>
              <a:rPr lang="en-US" altLang="ko-KR" b="0" i="0" dirty="0">
                <a:solidFill>
                  <a:srgbClr val="000000"/>
                </a:solidFill>
                <a:effectLst/>
                <a:latin typeface="Spoqa Han Sans"/>
              </a:rPr>
              <a:t>feature map</a:t>
            </a:r>
            <a:r>
              <a:rPr lang="ko-KR" altLang="en-US" b="0" i="0" dirty="0">
                <a:solidFill>
                  <a:srgbClr val="000000"/>
                </a:solidFill>
                <a:effectLst/>
                <a:latin typeface="Spoqa Han Sans"/>
              </a:rPr>
              <a:t>과 바로 아래 </a:t>
            </a:r>
            <a:r>
              <a:rPr lang="en-US" altLang="ko-KR" b="0" i="0" dirty="0">
                <a:solidFill>
                  <a:srgbClr val="000000"/>
                </a:solidFill>
                <a:effectLst/>
                <a:latin typeface="Spoqa Han Sans"/>
              </a:rPr>
              <a:t>level</a:t>
            </a:r>
            <a:r>
              <a:rPr lang="ko-KR" altLang="en-US" b="0" i="0" dirty="0">
                <a:solidFill>
                  <a:srgbClr val="000000"/>
                </a:solidFill>
                <a:effectLst/>
                <a:latin typeface="Spoqa Han Sans"/>
              </a:rPr>
              <a:t>의 </a:t>
            </a:r>
            <a:r>
              <a:rPr lang="en-US" altLang="ko-KR" b="0" i="0" dirty="0">
                <a:solidFill>
                  <a:srgbClr val="000000"/>
                </a:solidFill>
                <a:effectLst/>
                <a:latin typeface="Spoqa Han Sans"/>
              </a:rPr>
              <a:t>feature map</a:t>
            </a:r>
            <a:r>
              <a:rPr lang="ko-KR" altLang="en-US" b="0" i="0" dirty="0">
                <a:solidFill>
                  <a:srgbClr val="000000"/>
                </a:solidFill>
                <a:effectLst/>
                <a:latin typeface="Spoqa Han Sans"/>
              </a:rPr>
              <a:t>과 </a:t>
            </a:r>
            <a:r>
              <a:rPr lang="en-US" altLang="ko-KR" b="0" i="0" dirty="0">
                <a:solidFill>
                  <a:srgbClr val="000000"/>
                </a:solidFill>
                <a:effectLst/>
                <a:latin typeface="Spoqa Han Sans"/>
              </a:rPr>
              <a:t>element-wise addition </a:t>
            </a:r>
            <a:r>
              <a:rPr lang="ko-KR" altLang="en-US" b="0" i="0" dirty="0">
                <a:solidFill>
                  <a:srgbClr val="000000"/>
                </a:solidFill>
                <a:effectLst/>
                <a:latin typeface="Spoqa Han Sans"/>
              </a:rPr>
              <a:t>연산</a:t>
            </a:r>
            <a:endParaRPr lang="en-US" altLang="ko-KR" b="0" i="0" dirty="0">
              <a:solidFill>
                <a:srgbClr val="000000"/>
              </a:solidFill>
              <a:effectLst/>
              <a:latin typeface="Spoqa Han Sans"/>
            </a:endParaRPr>
          </a:p>
        </p:txBody>
      </p:sp>
      <p:sp>
        <p:nvSpPr>
          <p:cNvPr id="4" name="슬라이드 번호 개체 틀 3">
            <a:extLst>
              <a:ext uri="{FF2B5EF4-FFF2-40B4-BE49-F238E27FC236}">
                <a16:creationId xmlns:a16="http://schemas.microsoft.com/office/drawing/2014/main" id="{BD456727-9B7A-498E-18C7-87C42DCE183E}"/>
              </a:ext>
            </a:extLst>
          </p:cNvPr>
          <p:cNvSpPr>
            <a:spLocks noGrp="1"/>
          </p:cNvSpPr>
          <p:nvPr>
            <p:ph type="sldNum" sz="quarter" idx="10"/>
          </p:nvPr>
        </p:nvSpPr>
        <p:spPr/>
        <p:txBody>
          <a:bodyPr/>
          <a:lstStyle/>
          <a:p>
            <a:fld id="{7CDBBC22-C944-46CC-B224-F57B82CD79F9}" type="slidenum">
              <a:rPr lang="ko-KR" altLang="en-US" smtClean="0"/>
              <a:pPr/>
              <a:t>13</a:t>
            </a:fld>
            <a:endParaRPr lang="ko-KR" altLang="en-US"/>
          </a:p>
        </p:txBody>
      </p:sp>
    </p:spTree>
    <p:extLst>
      <p:ext uri="{BB962C8B-B14F-4D97-AF65-F5344CB8AC3E}">
        <p14:creationId xmlns:p14="http://schemas.microsoft.com/office/powerpoint/2010/main" val="2608978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AACB1-E0C2-6F16-F453-1720D5F9DBD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7F7D98D-1617-B395-158C-57733056D28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C5BC97C-8780-4C1A-81A1-E0086B5E3925}"/>
              </a:ext>
            </a:extLst>
          </p:cNvPr>
          <p:cNvSpPr>
            <a:spLocks noGrp="1"/>
          </p:cNvSpPr>
          <p:nvPr>
            <p:ph type="body" idx="1"/>
          </p:nvPr>
        </p:nvSpPr>
        <p:spPr/>
        <p:txBody>
          <a:bodyPr/>
          <a:lstStyle/>
          <a:p>
            <a:pPr marL="0" indent="0">
              <a:buFontTx/>
              <a:buNone/>
            </a:pPr>
            <a:endParaRPr lang="en-US" altLang="ko-KR" b="0" i="0" dirty="0">
              <a:solidFill>
                <a:srgbClr val="000000"/>
              </a:solidFill>
              <a:effectLst/>
              <a:latin typeface="Spoqa Han Sans"/>
            </a:endParaRPr>
          </a:p>
        </p:txBody>
      </p:sp>
      <p:sp>
        <p:nvSpPr>
          <p:cNvPr id="4" name="슬라이드 번호 개체 틀 3">
            <a:extLst>
              <a:ext uri="{FF2B5EF4-FFF2-40B4-BE49-F238E27FC236}">
                <a16:creationId xmlns:a16="http://schemas.microsoft.com/office/drawing/2014/main" id="{51553CA8-8730-6509-23D9-2284CEC85986}"/>
              </a:ext>
            </a:extLst>
          </p:cNvPr>
          <p:cNvSpPr>
            <a:spLocks noGrp="1"/>
          </p:cNvSpPr>
          <p:nvPr>
            <p:ph type="sldNum" sz="quarter" idx="10"/>
          </p:nvPr>
        </p:nvSpPr>
        <p:spPr/>
        <p:txBody>
          <a:bodyPr/>
          <a:lstStyle/>
          <a:p>
            <a:fld id="{7CDBBC22-C944-46CC-B224-F57B82CD79F9}" type="slidenum">
              <a:rPr lang="ko-KR" altLang="en-US" smtClean="0"/>
              <a:pPr/>
              <a:t>14</a:t>
            </a:fld>
            <a:endParaRPr lang="ko-KR" altLang="en-US"/>
          </a:p>
        </p:txBody>
      </p:sp>
    </p:spTree>
    <p:extLst>
      <p:ext uri="{BB962C8B-B14F-4D97-AF65-F5344CB8AC3E}">
        <p14:creationId xmlns:p14="http://schemas.microsoft.com/office/powerpoint/2010/main" val="138584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92D61-66A5-3057-B31C-402C1B8186E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101B03A-B81F-6E84-233E-A7036379BBD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A455BB1-55C0-4F16-D92E-1EB43836EF36}"/>
              </a:ext>
            </a:extLst>
          </p:cNvPr>
          <p:cNvSpPr>
            <a:spLocks noGrp="1"/>
          </p:cNvSpPr>
          <p:nvPr>
            <p:ph type="body" idx="1"/>
          </p:nvPr>
        </p:nvSpPr>
        <p:spPr/>
        <p:txBody>
          <a:bodyPr/>
          <a:lstStyle/>
          <a:p>
            <a:pPr marL="0" indent="0">
              <a:buFontTx/>
              <a:buNone/>
            </a:pPr>
            <a:endParaRPr lang="en-US" altLang="ko-KR" b="0" i="0" dirty="0">
              <a:solidFill>
                <a:srgbClr val="000000"/>
              </a:solidFill>
              <a:effectLst/>
              <a:latin typeface="Spoqa Han Sans"/>
            </a:endParaRPr>
          </a:p>
        </p:txBody>
      </p:sp>
      <p:sp>
        <p:nvSpPr>
          <p:cNvPr id="4" name="슬라이드 번호 개체 틀 3">
            <a:extLst>
              <a:ext uri="{FF2B5EF4-FFF2-40B4-BE49-F238E27FC236}">
                <a16:creationId xmlns:a16="http://schemas.microsoft.com/office/drawing/2014/main" id="{0CDF992B-7421-1DB3-D2BD-ACA55EB48751}"/>
              </a:ext>
            </a:extLst>
          </p:cNvPr>
          <p:cNvSpPr>
            <a:spLocks noGrp="1"/>
          </p:cNvSpPr>
          <p:nvPr>
            <p:ph type="sldNum" sz="quarter" idx="10"/>
          </p:nvPr>
        </p:nvSpPr>
        <p:spPr/>
        <p:txBody>
          <a:bodyPr/>
          <a:lstStyle/>
          <a:p>
            <a:fld id="{7CDBBC22-C944-46CC-B224-F57B82CD79F9}" type="slidenum">
              <a:rPr lang="ko-KR" altLang="en-US" smtClean="0"/>
              <a:pPr/>
              <a:t>15</a:t>
            </a:fld>
            <a:endParaRPr lang="ko-KR" altLang="en-US"/>
          </a:p>
        </p:txBody>
      </p:sp>
    </p:spTree>
    <p:extLst>
      <p:ext uri="{BB962C8B-B14F-4D97-AF65-F5344CB8AC3E}">
        <p14:creationId xmlns:p14="http://schemas.microsoft.com/office/powerpoint/2010/main" val="3185418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94945-A2DF-5ACE-D3EB-75F828F58ED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ED0BECE-E19C-6F50-7B05-E6C9A1341BB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299FCA5-B881-278A-383D-F8B4F2FCA169}"/>
              </a:ext>
            </a:extLst>
          </p:cNvPr>
          <p:cNvSpPr>
            <a:spLocks noGrp="1"/>
          </p:cNvSpPr>
          <p:nvPr>
            <p:ph type="body" idx="1"/>
          </p:nvPr>
        </p:nvSpPr>
        <p:spPr/>
        <p:txBody>
          <a:bodyPr/>
          <a:lstStyle/>
          <a:p>
            <a:pPr marL="0" indent="0">
              <a:buFontTx/>
              <a:buNone/>
            </a:pPr>
            <a:endParaRPr lang="en-US" altLang="ko-KR" b="0" i="0" dirty="0">
              <a:solidFill>
                <a:srgbClr val="000000"/>
              </a:solidFill>
              <a:effectLst/>
              <a:latin typeface="Spoqa Han Sans"/>
            </a:endParaRPr>
          </a:p>
        </p:txBody>
      </p:sp>
      <p:sp>
        <p:nvSpPr>
          <p:cNvPr id="4" name="슬라이드 번호 개체 틀 3">
            <a:extLst>
              <a:ext uri="{FF2B5EF4-FFF2-40B4-BE49-F238E27FC236}">
                <a16:creationId xmlns:a16="http://schemas.microsoft.com/office/drawing/2014/main" id="{75226A98-1F2E-B7BA-364E-7070CB49A218}"/>
              </a:ext>
            </a:extLst>
          </p:cNvPr>
          <p:cNvSpPr>
            <a:spLocks noGrp="1"/>
          </p:cNvSpPr>
          <p:nvPr>
            <p:ph type="sldNum" sz="quarter" idx="10"/>
          </p:nvPr>
        </p:nvSpPr>
        <p:spPr/>
        <p:txBody>
          <a:bodyPr/>
          <a:lstStyle/>
          <a:p>
            <a:fld id="{7CDBBC22-C944-46CC-B224-F57B82CD79F9}" type="slidenum">
              <a:rPr lang="ko-KR" altLang="en-US" smtClean="0"/>
              <a:pPr/>
              <a:t>16</a:t>
            </a:fld>
            <a:endParaRPr lang="ko-KR" altLang="en-US"/>
          </a:p>
        </p:txBody>
      </p:sp>
    </p:spTree>
    <p:extLst>
      <p:ext uri="{BB962C8B-B14F-4D97-AF65-F5344CB8AC3E}">
        <p14:creationId xmlns:p14="http://schemas.microsoft.com/office/powerpoint/2010/main" val="983318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D4A1C-A03C-BBBA-76A4-28E3EFFE0BE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493E44E-A415-2682-8107-4C628E1E020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018756E-23E3-1A28-B73C-174B7CACE7EE}"/>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CFBB4C7-56AD-1087-0C21-D6862743E05C}"/>
              </a:ext>
            </a:extLst>
          </p:cNvPr>
          <p:cNvSpPr>
            <a:spLocks noGrp="1"/>
          </p:cNvSpPr>
          <p:nvPr>
            <p:ph type="sldNum" sz="quarter" idx="10"/>
          </p:nvPr>
        </p:nvSpPr>
        <p:spPr/>
        <p:txBody>
          <a:bodyPr/>
          <a:lstStyle/>
          <a:p>
            <a:fld id="{7CDBBC22-C944-46CC-B224-F57B82CD79F9}" type="slidenum">
              <a:rPr lang="ko-KR" altLang="en-US" smtClean="0"/>
              <a:pPr/>
              <a:t>17</a:t>
            </a:fld>
            <a:endParaRPr lang="ko-KR" altLang="en-US"/>
          </a:p>
        </p:txBody>
      </p:sp>
    </p:spTree>
    <p:extLst>
      <p:ext uri="{BB962C8B-B14F-4D97-AF65-F5344CB8AC3E}">
        <p14:creationId xmlns:p14="http://schemas.microsoft.com/office/powerpoint/2010/main" val="23572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0895D-6D6A-35DB-4B21-B44A0F0E3CF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73F23C4-405B-10A6-074C-755DBE5A71F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304710E-0D4C-F65A-DCD5-499ECC9BAAD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B4F3B195-17F2-2849-39C9-68D252F20E86}"/>
              </a:ext>
            </a:extLst>
          </p:cNvPr>
          <p:cNvSpPr>
            <a:spLocks noGrp="1"/>
          </p:cNvSpPr>
          <p:nvPr>
            <p:ph type="sldNum" sz="quarter" idx="10"/>
          </p:nvPr>
        </p:nvSpPr>
        <p:spPr/>
        <p:txBody>
          <a:bodyPr/>
          <a:lstStyle/>
          <a:p>
            <a:fld id="{7CDBBC22-C944-46CC-B224-F57B82CD79F9}" type="slidenum">
              <a:rPr lang="ko-KR" altLang="en-US" smtClean="0"/>
              <a:pPr/>
              <a:t>18</a:t>
            </a:fld>
            <a:endParaRPr lang="ko-KR" altLang="en-US"/>
          </a:p>
        </p:txBody>
      </p:sp>
    </p:spTree>
    <p:extLst>
      <p:ext uri="{BB962C8B-B14F-4D97-AF65-F5344CB8AC3E}">
        <p14:creationId xmlns:p14="http://schemas.microsoft.com/office/powerpoint/2010/main" val="34728337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8CFE8-BED0-1372-DA3E-033A000839A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7F58419-1048-ED74-41FA-8B64B4D7D5D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0ECD7E6-BF26-50A4-ED49-47FCCA2B01D1}"/>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C51519A-82AD-7B37-7852-472F76147A74}"/>
              </a:ext>
            </a:extLst>
          </p:cNvPr>
          <p:cNvSpPr>
            <a:spLocks noGrp="1"/>
          </p:cNvSpPr>
          <p:nvPr>
            <p:ph type="sldNum" sz="quarter" idx="10"/>
          </p:nvPr>
        </p:nvSpPr>
        <p:spPr/>
        <p:txBody>
          <a:bodyPr/>
          <a:lstStyle/>
          <a:p>
            <a:fld id="{7CDBBC22-C944-46CC-B224-F57B82CD79F9}" type="slidenum">
              <a:rPr lang="ko-KR" altLang="en-US" smtClean="0"/>
              <a:pPr/>
              <a:t>19</a:t>
            </a:fld>
            <a:endParaRPr lang="ko-KR" altLang="en-US"/>
          </a:p>
        </p:txBody>
      </p:sp>
    </p:spTree>
    <p:extLst>
      <p:ext uri="{BB962C8B-B14F-4D97-AF65-F5344CB8AC3E}">
        <p14:creationId xmlns:p14="http://schemas.microsoft.com/office/powerpoint/2010/main" val="288104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BBD44-7F29-4E49-97C7-26E1782717F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78E34C6-4200-1AF3-69DF-B0F125E853B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6060860-0C1B-32DC-0EB7-CC65AD0C7CD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1AECC2E-A141-F59F-D484-14690DBA2310}"/>
              </a:ext>
            </a:extLst>
          </p:cNvPr>
          <p:cNvSpPr>
            <a:spLocks noGrp="1"/>
          </p:cNvSpPr>
          <p:nvPr>
            <p:ph type="sldNum" sz="quarter" idx="10"/>
          </p:nvPr>
        </p:nvSpPr>
        <p:spPr/>
        <p:txBody>
          <a:bodyPr/>
          <a:lstStyle/>
          <a:p>
            <a:fld id="{7CDBBC22-C944-46CC-B224-F57B82CD79F9}" type="slidenum">
              <a:rPr lang="ko-KR" altLang="en-US" smtClean="0"/>
              <a:pPr/>
              <a:t>2</a:t>
            </a:fld>
            <a:endParaRPr lang="ko-KR" altLang="en-US"/>
          </a:p>
        </p:txBody>
      </p:sp>
    </p:spTree>
    <p:extLst>
      <p:ext uri="{BB962C8B-B14F-4D97-AF65-F5344CB8AC3E}">
        <p14:creationId xmlns:p14="http://schemas.microsoft.com/office/powerpoint/2010/main" val="8611473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324E2-A79E-71D8-D85A-96FBEB10804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F684D0D-2627-393D-3F27-C2DF6170C8D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7E9F2F0-5EA7-1240-8E34-0548266C093A}"/>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86220352-5FF0-9176-A5B9-49F0E967E9BD}"/>
              </a:ext>
            </a:extLst>
          </p:cNvPr>
          <p:cNvSpPr>
            <a:spLocks noGrp="1"/>
          </p:cNvSpPr>
          <p:nvPr>
            <p:ph type="sldNum" sz="quarter" idx="10"/>
          </p:nvPr>
        </p:nvSpPr>
        <p:spPr/>
        <p:txBody>
          <a:bodyPr/>
          <a:lstStyle/>
          <a:p>
            <a:fld id="{7CDBBC22-C944-46CC-B224-F57B82CD79F9}" type="slidenum">
              <a:rPr lang="ko-KR" altLang="en-US" smtClean="0"/>
              <a:pPr/>
              <a:t>20</a:t>
            </a:fld>
            <a:endParaRPr lang="ko-KR" altLang="en-US"/>
          </a:p>
        </p:txBody>
      </p:sp>
    </p:spTree>
    <p:extLst>
      <p:ext uri="{BB962C8B-B14F-4D97-AF65-F5344CB8AC3E}">
        <p14:creationId xmlns:p14="http://schemas.microsoft.com/office/powerpoint/2010/main" val="2779007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1D38C-A3ED-6C0E-89EB-DFA78D33122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5672161-3E82-C01B-17E5-EDFA1103E2B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B617766-C107-6DF9-3BA5-2E7FD4B0B326}"/>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EC02AF4E-004A-2DF7-AAF3-A76C2619A322}"/>
              </a:ext>
            </a:extLst>
          </p:cNvPr>
          <p:cNvSpPr>
            <a:spLocks noGrp="1"/>
          </p:cNvSpPr>
          <p:nvPr>
            <p:ph type="sldNum" sz="quarter" idx="10"/>
          </p:nvPr>
        </p:nvSpPr>
        <p:spPr/>
        <p:txBody>
          <a:bodyPr/>
          <a:lstStyle/>
          <a:p>
            <a:fld id="{7CDBBC22-C944-46CC-B224-F57B82CD79F9}" type="slidenum">
              <a:rPr lang="ko-KR" altLang="en-US" smtClean="0"/>
              <a:pPr/>
              <a:t>21</a:t>
            </a:fld>
            <a:endParaRPr lang="ko-KR" altLang="en-US"/>
          </a:p>
        </p:txBody>
      </p:sp>
    </p:spTree>
    <p:extLst>
      <p:ext uri="{BB962C8B-B14F-4D97-AF65-F5344CB8AC3E}">
        <p14:creationId xmlns:p14="http://schemas.microsoft.com/office/powerpoint/2010/main" val="1740208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5DB51-D1AB-7611-4D78-5A9B32792A2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3BE2363-C065-5B31-EBD9-7ECCECC6C24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E4F3FA5-39C2-F0BE-3FE3-CE9D4C8CA28A}"/>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A7533B8A-7C49-7BED-9E53-72F14822C8E6}"/>
              </a:ext>
            </a:extLst>
          </p:cNvPr>
          <p:cNvSpPr>
            <a:spLocks noGrp="1"/>
          </p:cNvSpPr>
          <p:nvPr>
            <p:ph type="sldNum" sz="quarter" idx="10"/>
          </p:nvPr>
        </p:nvSpPr>
        <p:spPr/>
        <p:txBody>
          <a:bodyPr/>
          <a:lstStyle/>
          <a:p>
            <a:fld id="{7CDBBC22-C944-46CC-B224-F57B82CD79F9}" type="slidenum">
              <a:rPr lang="ko-KR" altLang="en-US" smtClean="0"/>
              <a:pPr/>
              <a:t>22</a:t>
            </a:fld>
            <a:endParaRPr lang="ko-KR" altLang="en-US"/>
          </a:p>
        </p:txBody>
      </p:sp>
    </p:spTree>
    <p:extLst>
      <p:ext uri="{BB962C8B-B14F-4D97-AF65-F5344CB8AC3E}">
        <p14:creationId xmlns:p14="http://schemas.microsoft.com/office/powerpoint/2010/main" val="1113498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1D38C-A3ED-6C0E-89EB-DFA78D33122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5672161-3E82-C01B-17E5-EDFA1103E2B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B617766-C107-6DF9-3BA5-2E7FD4B0B326}"/>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EC02AF4E-004A-2DF7-AAF3-A76C2619A322}"/>
              </a:ext>
            </a:extLst>
          </p:cNvPr>
          <p:cNvSpPr>
            <a:spLocks noGrp="1"/>
          </p:cNvSpPr>
          <p:nvPr>
            <p:ph type="sldNum" sz="quarter" idx="10"/>
          </p:nvPr>
        </p:nvSpPr>
        <p:spPr/>
        <p:txBody>
          <a:bodyPr/>
          <a:lstStyle/>
          <a:p>
            <a:fld id="{7CDBBC22-C944-46CC-B224-F57B82CD79F9}" type="slidenum">
              <a:rPr lang="ko-KR" altLang="en-US" smtClean="0"/>
              <a:pPr/>
              <a:t>23</a:t>
            </a:fld>
            <a:endParaRPr lang="ko-KR" altLang="en-US"/>
          </a:p>
        </p:txBody>
      </p:sp>
    </p:spTree>
    <p:extLst>
      <p:ext uri="{BB962C8B-B14F-4D97-AF65-F5344CB8AC3E}">
        <p14:creationId xmlns:p14="http://schemas.microsoft.com/office/powerpoint/2010/main" val="3584879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1D38C-A3ED-6C0E-89EB-DFA78D33122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5672161-3E82-C01B-17E5-EDFA1103E2B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B617766-C107-6DF9-3BA5-2E7FD4B0B326}"/>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EC02AF4E-004A-2DF7-AAF3-A76C2619A322}"/>
              </a:ext>
            </a:extLst>
          </p:cNvPr>
          <p:cNvSpPr>
            <a:spLocks noGrp="1"/>
          </p:cNvSpPr>
          <p:nvPr>
            <p:ph type="sldNum" sz="quarter" idx="10"/>
          </p:nvPr>
        </p:nvSpPr>
        <p:spPr/>
        <p:txBody>
          <a:bodyPr/>
          <a:lstStyle/>
          <a:p>
            <a:fld id="{7CDBBC22-C944-46CC-B224-F57B82CD79F9}" type="slidenum">
              <a:rPr lang="ko-KR" altLang="en-US" smtClean="0"/>
              <a:pPr/>
              <a:t>24</a:t>
            </a:fld>
            <a:endParaRPr lang="ko-KR" altLang="en-US"/>
          </a:p>
        </p:txBody>
      </p:sp>
    </p:spTree>
    <p:extLst>
      <p:ext uri="{BB962C8B-B14F-4D97-AF65-F5344CB8AC3E}">
        <p14:creationId xmlns:p14="http://schemas.microsoft.com/office/powerpoint/2010/main" val="20894299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1D38C-A3ED-6C0E-89EB-DFA78D33122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5672161-3E82-C01B-17E5-EDFA1103E2B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B617766-C107-6DF9-3BA5-2E7FD4B0B326}"/>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EC02AF4E-004A-2DF7-AAF3-A76C2619A322}"/>
              </a:ext>
            </a:extLst>
          </p:cNvPr>
          <p:cNvSpPr>
            <a:spLocks noGrp="1"/>
          </p:cNvSpPr>
          <p:nvPr>
            <p:ph type="sldNum" sz="quarter" idx="10"/>
          </p:nvPr>
        </p:nvSpPr>
        <p:spPr/>
        <p:txBody>
          <a:bodyPr/>
          <a:lstStyle/>
          <a:p>
            <a:fld id="{7CDBBC22-C944-46CC-B224-F57B82CD79F9}" type="slidenum">
              <a:rPr lang="ko-KR" altLang="en-US" smtClean="0"/>
              <a:pPr/>
              <a:t>25</a:t>
            </a:fld>
            <a:endParaRPr lang="ko-KR" altLang="en-US"/>
          </a:p>
        </p:txBody>
      </p:sp>
    </p:spTree>
    <p:extLst>
      <p:ext uri="{BB962C8B-B14F-4D97-AF65-F5344CB8AC3E}">
        <p14:creationId xmlns:p14="http://schemas.microsoft.com/office/powerpoint/2010/main" val="3075554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1D38C-A3ED-6C0E-89EB-DFA78D33122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5672161-3E82-C01B-17E5-EDFA1103E2B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B617766-C107-6DF9-3BA5-2E7FD4B0B326}"/>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EC02AF4E-004A-2DF7-AAF3-A76C2619A322}"/>
              </a:ext>
            </a:extLst>
          </p:cNvPr>
          <p:cNvSpPr>
            <a:spLocks noGrp="1"/>
          </p:cNvSpPr>
          <p:nvPr>
            <p:ph type="sldNum" sz="quarter" idx="10"/>
          </p:nvPr>
        </p:nvSpPr>
        <p:spPr/>
        <p:txBody>
          <a:bodyPr/>
          <a:lstStyle/>
          <a:p>
            <a:fld id="{7CDBBC22-C944-46CC-B224-F57B82CD79F9}" type="slidenum">
              <a:rPr lang="ko-KR" altLang="en-US" smtClean="0"/>
              <a:pPr/>
              <a:t>26</a:t>
            </a:fld>
            <a:endParaRPr lang="ko-KR" altLang="en-US"/>
          </a:p>
        </p:txBody>
      </p:sp>
    </p:spTree>
    <p:extLst>
      <p:ext uri="{BB962C8B-B14F-4D97-AF65-F5344CB8AC3E}">
        <p14:creationId xmlns:p14="http://schemas.microsoft.com/office/powerpoint/2010/main" val="3115582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1D38C-A3ED-6C0E-89EB-DFA78D33122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5672161-3E82-C01B-17E5-EDFA1103E2B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B617766-C107-6DF9-3BA5-2E7FD4B0B326}"/>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EC02AF4E-004A-2DF7-AAF3-A76C2619A322}"/>
              </a:ext>
            </a:extLst>
          </p:cNvPr>
          <p:cNvSpPr>
            <a:spLocks noGrp="1"/>
          </p:cNvSpPr>
          <p:nvPr>
            <p:ph type="sldNum" sz="quarter" idx="10"/>
          </p:nvPr>
        </p:nvSpPr>
        <p:spPr/>
        <p:txBody>
          <a:bodyPr/>
          <a:lstStyle/>
          <a:p>
            <a:fld id="{7CDBBC22-C944-46CC-B224-F57B82CD79F9}" type="slidenum">
              <a:rPr lang="ko-KR" altLang="en-US" smtClean="0"/>
              <a:pPr/>
              <a:t>27</a:t>
            </a:fld>
            <a:endParaRPr lang="ko-KR" altLang="en-US"/>
          </a:p>
        </p:txBody>
      </p:sp>
    </p:spTree>
    <p:extLst>
      <p:ext uri="{BB962C8B-B14F-4D97-AF65-F5344CB8AC3E}">
        <p14:creationId xmlns:p14="http://schemas.microsoft.com/office/powerpoint/2010/main" val="1974439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E3868-6199-7B49-96E8-7C3A1CABB6A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5210A35-6C6C-E96A-5BAA-15C1E557687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A79546C-1E2E-F5BC-0723-5DDC6B504E3C}"/>
              </a:ext>
            </a:extLst>
          </p:cNvPr>
          <p:cNvSpPr>
            <a:spLocks noGrp="1"/>
          </p:cNvSpPr>
          <p:nvPr>
            <p:ph type="body" idx="1"/>
          </p:nvPr>
        </p:nvSpPr>
        <p:spPr/>
        <p:txBody>
          <a:bodyPr/>
          <a:lstStyle/>
          <a:p>
            <a:r>
              <a:rPr lang="en-US" altLang="ko-KR" dirty="0"/>
              <a:t>TDD-Net </a:t>
            </a:r>
            <a:r>
              <a:rPr lang="ko-KR" altLang="en-US" dirty="0"/>
              <a:t>데이터셋 </a:t>
            </a:r>
            <a:r>
              <a:rPr lang="en-US" altLang="ko-KR" dirty="0"/>
              <a:t>: </a:t>
            </a:r>
            <a:r>
              <a:rPr lang="ko-KR" altLang="en-US" dirty="0"/>
              <a:t>인쇄 회로 기판</a:t>
            </a:r>
            <a:r>
              <a:rPr lang="en-US" altLang="ko-KR" dirty="0"/>
              <a:t>(PCB)</a:t>
            </a:r>
            <a:r>
              <a:rPr lang="ko-KR" altLang="en-US" dirty="0"/>
              <a:t>에서 발생하는 미세 결함을 탐지하기 위해 개발된 데이터셋으로</a:t>
            </a:r>
            <a:r>
              <a:rPr lang="en-US" altLang="ko-KR" dirty="0"/>
              <a:t>, TDD-Net </a:t>
            </a:r>
            <a:r>
              <a:rPr lang="ko-KR" altLang="en-US" dirty="0"/>
              <a:t>논문에서 사용</a:t>
            </a:r>
            <a:endParaRPr lang="en-US" altLang="ko-KR" dirty="0"/>
          </a:p>
          <a:p>
            <a:r>
              <a:rPr lang="en-US" altLang="ko-KR" dirty="0"/>
              <a:t>[</a:t>
            </a:r>
            <a:r>
              <a:rPr lang="ko-KR" altLang="en-US" dirty="0"/>
              <a:t>관련 논문</a:t>
            </a:r>
            <a:r>
              <a:rPr lang="en-US" altLang="ko-KR" dirty="0"/>
              <a:t>]</a:t>
            </a:r>
          </a:p>
          <a:p>
            <a:r>
              <a:rPr lang="en-US" altLang="ko-KR" dirty="0"/>
              <a:t>Ding, R., Dai, L., Li, G., &amp; Liu, H. (2019). TDD-Net: A Tiny Defect Detection Network for Printed Circuit</a:t>
            </a:r>
            <a:endParaRPr lang="ko-KR" altLang="en-US" dirty="0"/>
          </a:p>
        </p:txBody>
      </p:sp>
      <p:sp>
        <p:nvSpPr>
          <p:cNvPr id="4" name="슬라이드 번호 개체 틀 3">
            <a:extLst>
              <a:ext uri="{FF2B5EF4-FFF2-40B4-BE49-F238E27FC236}">
                <a16:creationId xmlns:a16="http://schemas.microsoft.com/office/drawing/2014/main" id="{6FCDB774-F6AB-A30A-AEEC-5DB3F3E0B3A6}"/>
              </a:ext>
            </a:extLst>
          </p:cNvPr>
          <p:cNvSpPr>
            <a:spLocks noGrp="1"/>
          </p:cNvSpPr>
          <p:nvPr>
            <p:ph type="sldNum" sz="quarter" idx="10"/>
          </p:nvPr>
        </p:nvSpPr>
        <p:spPr/>
        <p:txBody>
          <a:bodyPr/>
          <a:lstStyle/>
          <a:p>
            <a:fld id="{7CDBBC22-C944-46CC-B224-F57B82CD79F9}" type="slidenum">
              <a:rPr lang="ko-KR" altLang="en-US" smtClean="0"/>
              <a:pPr/>
              <a:t>28</a:t>
            </a:fld>
            <a:endParaRPr lang="ko-KR" altLang="en-US"/>
          </a:p>
        </p:txBody>
      </p:sp>
    </p:spTree>
    <p:extLst>
      <p:ext uri="{BB962C8B-B14F-4D97-AF65-F5344CB8AC3E}">
        <p14:creationId xmlns:p14="http://schemas.microsoft.com/office/powerpoint/2010/main" val="4051025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A9B53-8030-00C3-860D-B1C2A429C99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C039D9B-0DC3-2DBD-4E28-7EA854198BF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B5231C6-6BD9-9260-F18A-BBC90EDC33B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A9EF97DF-9E1C-AD44-3F98-188AE62AD51A}"/>
              </a:ext>
            </a:extLst>
          </p:cNvPr>
          <p:cNvSpPr>
            <a:spLocks noGrp="1"/>
          </p:cNvSpPr>
          <p:nvPr>
            <p:ph type="sldNum" sz="quarter" idx="10"/>
          </p:nvPr>
        </p:nvSpPr>
        <p:spPr/>
        <p:txBody>
          <a:bodyPr/>
          <a:lstStyle/>
          <a:p>
            <a:fld id="{7CDBBC22-C944-46CC-B224-F57B82CD79F9}" type="slidenum">
              <a:rPr lang="ko-KR" altLang="en-US" smtClean="0"/>
              <a:pPr/>
              <a:t>29</a:t>
            </a:fld>
            <a:endParaRPr lang="ko-KR" altLang="en-US"/>
          </a:p>
        </p:txBody>
      </p:sp>
    </p:spTree>
    <p:extLst>
      <p:ext uri="{BB962C8B-B14F-4D97-AF65-F5344CB8AC3E}">
        <p14:creationId xmlns:p14="http://schemas.microsoft.com/office/powerpoint/2010/main" val="1806773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CDBBC22-C944-46CC-B224-F57B82CD79F9}" type="slidenum">
              <a:rPr lang="ko-KR" altLang="en-US" smtClean="0"/>
              <a:pPr/>
              <a:t>3</a:t>
            </a:fld>
            <a:endParaRPr lang="ko-KR" altLang="en-US"/>
          </a:p>
        </p:txBody>
      </p:sp>
    </p:spTree>
    <p:extLst>
      <p:ext uri="{BB962C8B-B14F-4D97-AF65-F5344CB8AC3E}">
        <p14:creationId xmlns:p14="http://schemas.microsoft.com/office/powerpoint/2010/main" val="2909503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9ED6C-38FF-698B-B84B-9A61311A629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C81D0D8-3003-1011-6CA9-7FCD46D719C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66F14FF-CD84-200F-ED13-13994691D22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39600E14-9D90-E5E2-3FF2-C6228D2D94BB}"/>
              </a:ext>
            </a:extLst>
          </p:cNvPr>
          <p:cNvSpPr>
            <a:spLocks noGrp="1"/>
          </p:cNvSpPr>
          <p:nvPr>
            <p:ph type="sldNum" sz="quarter" idx="10"/>
          </p:nvPr>
        </p:nvSpPr>
        <p:spPr/>
        <p:txBody>
          <a:bodyPr/>
          <a:lstStyle/>
          <a:p>
            <a:fld id="{7CDBBC22-C944-46CC-B224-F57B82CD79F9}" type="slidenum">
              <a:rPr lang="ko-KR" altLang="en-US" smtClean="0"/>
              <a:pPr/>
              <a:t>30</a:t>
            </a:fld>
            <a:endParaRPr lang="ko-KR" altLang="en-US"/>
          </a:p>
        </p:txBody>
      </p:sp>
    </p:spTree>
    <p:extLst>
      <p:ext uri="{BB962C8B-B14F-4D97-AF65-F5344CB8AC3E}">
        <p14:creationId xmlns:p14="http://schemas.microsoft.com/office/powerpoint/2010/main" val="1544850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B7247-C241-E3CC-8CDC-0129DE0C57F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C4988BF-E988-FFFA-C7D9-E671B7FD1D0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DE5FBB1-ABE9-8505-C11F-03C9A792F5C9}"/>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6BF9DE6B-834A-303E-16FF-8F15E4D83443}"/>
              </a:ext>
            </a:extLst>
          </p:cNvPr>
          <p:cNvSpPr>
            <a:spLocks noGrp="1"/>
          </p:cNvSpPr>
          <p:nvPr>
            <p:ph type="sldNum" sz="quarter" idx="10"/>
          </p:nvPr>
        </p:nvSpPr>
        <p:spPr/>
        <p:txBody>
          <a:bodyPr/>
          <a:lstStyle/>
          <a:p>
            <a:fld id="{7CDBBC22-C944-46CC-B224-F57B82CD79F9}" type="slidenum">
              <a:rPr lang="ko-KR" altLang="en-US" smtClean="0"/>
              <a:pPr/>
              <a:t>31</a:t>
            </a:fld>
            <a:endParaRPr lang="ko-KR" altLang="en-US"/>
          </a:p>
        </p:txBody>
      </p:sp>
    </p:spTree>
    <p:extLst>
      <p:ext uri="{BB962C8B-B14F-4D97-AF65-F5344CB8AC3E}">
        <p14:creationId xmlns:p14="http://schemas.microsoft.com/office/powerpoint/2010/main" val="9961591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214E2-7CF1-4C41-FE62-B14D34AB182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EA6FAD7-3267-4DF3-DF0C-D49E22C46DE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85940E7-88D6-BB77-4BB6-EB3E2886F06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C7B2F584-6309-43F1-DE3F-8AD407BE9568}"/>
              </a:ext>
            </a:extLst>
          </p:cNvPr>
          <p:cNvSpPr>
            <a:spLocks noGrp="1"/>
          </p:cNvSpPr>
          <p:nvPr>
            <p:ph type="sldNum" sz="quarter" idx="10"/>
          </p:nvPr>
        </p:nvSpPr>
        <p:spPr/>
        <p:txBody>
          <a:bodyPr/>
          <a:lstStyle/>
          <a:p>
            <a:fld id="{7CDBBC22-C944-46CC-B224-F57B82CD79F9}" type="slidenum">
              <a:rPr lang="ko-KR" altLang="en-US" smtClean="0"/>
              <a:pPr/>
              <a:t>32</a:t>
            </a:fld>
            <a:endParaRPr lang="ko-KR" altLang="en-US"/>
          </a:p>
        </p:txBody>
      </p:sp>
    </p:spTree>
    <p:extLst>
      <p:ext uri="{BB962C8B-B14F-4D97-AF65-F5344CB8AC3E}">
        <p14:creationId xmlns:p14="http://schemas.microsoft.com/office/powerpoint/2010/main" val="436453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E3868-6199-7B49-96E8-7C3A1CABB6A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5210A35-6C6C-E96A-5BAA-15C1E557687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A79546C-1E2E-F5BC-0723-5DDC6B504E3C}"/>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6FCDB774-F6AB-A30A-AEEC-5DB3F3E0B3A6}"/>
              </a:ext>
            </a:extLst>
          </p:cNvPr>
          <p:cNvSpPr>
            <a:spLocks noGrp="1"/>
          </p:cNvSpPr>
          <p:nvPr>
            <p:ph type="sldNum" sz="quarter" idx="10"/>
          </p:nvPr>
        </p:nvSpPr>
        <p:spPr/>
        <p:txBody>
          <a:bodyPr/>
          <a:lstStyle/>
          <a:p>
            <a:fld id="{7CDBBC22-C944-46CC-B224-F57B82CD79F9}" type="slidenum">
              <a:rPr lang="ko-KR" altLang="en-US" smtClean="0"/>
              <a:pPr/>
              <a:t>33</a:t>
            </a:fld>
            <a:endParaRPr lang="ko-KR" altLang="en-US"/>
          </a:p>
        </p:txBody>
      </p:sp>
    </p:spTree>
    <p:extLst>
      <p:ext uri="{BB962C8B-B14F-4D97-AF65-F5344CB8AC3E}">
        <p14:creationId xmlns:p14="http://schemas.microsoft.com/office/powerpoint/2010/main" val="40510250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82B1E-B9CF-E049-316D-27F0FFFD6A2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1890CF-4DD5-2A10-8495-72B3C106344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9EBB6A1-6AE1-66F0-4BC1-36183104C642}"/>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394FA4F-8B72-3D96-56EE-19C16790DAD7}"/>
              </a:ext>
            </a:extLst>
          </p:cNvPr>
          <p:cNvSpPr>
            <a:spLocks noGrp="1"/>
          </p:cNvSpPr>
          <p:nvPr>
            <p:ph type="sldNum" sz="quarter" idx="10"/>
          </p:nvPr>
        </p:nvSpPr>
        <p:spPr/>
        <p:txBody>
          <a:bodyPr/>
          <a:lstStyle/>
          <a:p>
            <a:fld id="{7CDBBC22-C944-46CC-B224-F57B82CD79F9}" type="slidenum">
              <a:rPr lang="ko-KR" altLang="en-US" smtClean="0"/>
              <a:pPr/>
              <a:t>34</a:t>
            </a:fld>
            <a:endParaRPr lang="ko-KR" altLang="en-US"/>
          </a:p>
        </p:txBody>
      </p:sp>
    </p:spTree>
    <p:extLst>
      <p:ext uri="{BB962C8B-B14F-4D97-AF65-F5344CB8AC3E}">
        <p14:creationId xmlns:p14="http://schemas.microsoft.com/office/powerpoint/2010/main" val="1170798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8D07E-D475-740E-D774-B753BBC1AD9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C5E8493-48DB-1744-58F7-F4A42705972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37ADD73-8E63-AE13-0665-D29980FA9EB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AADF6B07-78AD-5026-804A-309B2AE2A31B}"/>
              </a:ext>
            </a:extLst>
          </p:cNvPr>
          <p:cNvSpPr>
            <a:spLocks noGrp="1"/>
          </p:cNvSpPr>
          <p:nvPr>
            <p:ph type="sldNum" sz="quarter" idx="10"/>
          </p:nvPr>
        </p:nvSpPr>
        <p:spPr/>
        <p:txBody>
          <a:bodyPr/>
          <a:lstStyle/>
          <a:p>
            <a:fld id="{7CDBBC22-C944-46CC-B224-F57B82CD79F9}" type="slidenum">
              <a:rPr lang="ko-KR" altLang="en-US" smtClean="0"/>
              <a:pPr/>
              <a:t>35</a:t>
            </a:fld>
            <a:endParaRPr lang="ko-KR" altLang="en-US"/>
          </a:p>
        </p:txBody>
      </p:sp>
    </p:spTree>
    <p:extLst>
      <p:ext uri="{BB962C8B-B14F-4D97-AF65-F5344CB8AC3E}">
        <p14:creationId xmlns:p14="http://schemas.microsoft.com/office/powerpoint/2010/main" val="3423378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7A37C-55EC-2F89-46B0-F56942E28BB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35FB22E-1BD8-86EA-3F8F-313E0D0AB3C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FC7911E-AE5D-084E-4140-A4D44AB82007}"/>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119B8711-8B79-683B-3E65-B7F7B36F3749}"/>
              </a:ext>
            </a:extLst>
          </p:cNvPr>
          <p:cNvSpPr>
            <a:spLocks noGrp="1"/>
          </p:cNvSpPr>
          <p:nvPr>
            <p:ph type="sldNum" sz="quarter" idx="10"/>
          </p:nvPr>
        </p:nvSpPr>
        <p:spPr/>
        <p:txBody>
          <a:bodyPr/>
          <a:lstStyle/>
          <a:p>
            <a:fld id="{7CDBBC22-C944-46CC-B224-F57B82CD79F9}" type="slidenum">
              <a:rPr lang="ko-KR" altLang="en-US" smtClean="0"/>
              <a:pPr/>
              <a:t>4</a:t>
            </a:fld>
            <a:endParaRPr lang="ko-KR" altLang="en-US"/>
          </a:p>
        </p:txBody>
      </p:sp>
    </p:spTree>
    <p:extLst>
      <p:ext uri="{BB962C8B-B14F-4D97-AF65-F5344CB8AC3E}">
        <p14:creationId xmlns:p14="http://schemas.microsoft.com/office/powerpoint/2010/main" val="1673518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DBAEA-CBD2-5C64-28E8-E1CD5097DBC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66C575-1585-22E7-8940-79175BC1787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900698D-975E-DEE3-6F65-4BDDBC44C047}"/>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F4E4ACC5-842B-F04C-9000-990195572210}"/>
              </a:ext>
            </a:extLst>
          </p:cNvPr>
          <p:cNvSpPr>
            <a:spLocks noGrp="1"/>
          </p:cNvSpPr>
          <p:nvPr>
            <p:ph type="sldNum" sz="quarter" idx="10"/>
          </p:nvPr>
        </p:nvSpPr>
        <p:spPr/>
        <p:txBody>
          <a:bodyPr/>
          <a:lstStyle/>
          <a:p>
            <a:fld id="{7CDBBC22-C944-46CC-B224-F57B82CD79F9}" type="slidenum">
              <a:rPr lang="ko-KR" altLang="en-US" smtClean="0"/>
              <a:pPr/>
              <a:t>5</a:t>
            </a:fld>
            <a:endParaRPr lang="ko-KR" altLang="en-US"/>
          </a:p>
        </p:txBody>
      </p:sp>
    </p:spTree>
    <p:extLst>
      <p:ext uri="{BB962C8B-B14F-4D97-AF65-F5344CB8AC3E}">
        <p14:creationId xmlns:p14="http://schemas.microsoft.com/office/powerpoint/2010/main" val="575640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8AAC8-42B6-8503-FB57-9B2863E8BB7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A986B2C-F9FF-7542-1CBA-C65E0D3296F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EA64FC7-952D-A861-29A7-17B2394C5D0C}"/>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EE90040D-F6A2-A677-F475-4AB3DBFE85C9}"/>
              </a:ext>
            </a:extLst>
          </p:cNvPr>
          <p:cNvSpPr>
            <a:spLocks noGrp="1"/>
          </p:cNvSpPr>
          <p:nvPr>
            <p:ph type="sldNum" sz="quarter" idx="10"/>
          </p:nvPr>
        </p:nvSpPr>
        <p:spPr/>
        <p:txBody>
          <a:bodyPr/>
          <a:lstStyle/>
          <a:p>
            <a:fld id="{7CDBBC22-C944-46CC-B224-F57B82CD79F9}" type="slidenum">
              <a:rPr lang="ko-KR" altLang="en-US" smtClean="0"/>
              <a:pPr/>
              <a:t>6</a:t>
            </a:fld>
            <a:endParaRPr lang="ko-KR" altLang="en-US"/>
          </a:p>
        </p:txBody>
      </p:sp>
    </p:spTree>
    <p:extLst>
      <p:ext uri="{BB962C8B-B14F-4D97-AF65-F5344CB8AC3E}">
        <p14:creationId xmlns:p14="http://schemas.microsoft.com/office/powerpoint/2010/main" val="1261081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B124F-6917-4C1C-0F5B-E2FB8BC6710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973168C-48AE-79DF-7FEE-1C60359E2BC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DBA3770-235C-C011-80AC-3B66C86F03A3}"/>
              </a:ext>
            </a:extLst>
          </p:cNvPr>
          <p:cNvSpPr>
            <a:spLocks noGrp="1"/>
          </p:cNvSpPr>
          <p:nvPr>
            <p:ph type="body" idx="1"/>
          </p:nvPr>
        </p:nvSpPr>
        <p:spPr/>
        <p:txBody>
          <a:bodyPr/>
          <a:lstStyle/>
          <a:p>
            <a:r>
              <a:rPr lang="en-US" altLang="ko-KR" dirty="0"/>
              <a:t>7</a:t>
            </a:r>
            <a:r>
              <a:rPr lang="ko-KR" altLang="en-US" dirty="0"/>
              <a:t>가지 주요</a:t>
            </a:r>
            <a:r>
              <a:rPr lang="en-US" altLang="ko-KR" dirty="0"/>
              <a:t> </a:t>
            </a:r>
            <a:r>
              <a:rPr lang="ko-KR" altLang="en-US" dirty="0"/>
              <a:t>불량의 근거를 객관적인 자료로 제시 </a:t>
            </a:r>
            <a:r>
              <a:rPr lang="en-US" altLang="ko-KR" dirty="0"/>
              <a:t>(</a:t>
            </a:r>
            <a:r>
              <a:rPr lang="ko-KR" altLang="en-US" dirty="0"/>
              <a:t>일정 기간동안 발생한 불량 중 해당 불량의 발생 빈도 등</a:t>
            </a:r>
            <a:r>
              <a:rPr lang="en-US" altLang="ko-KR" dirty="0"/>
              <a:t>)</a:t>
            </a:r>
            <a:endParaRPr lang="ko-KR" altLang="en-US" dirty="0"/>
          </a:p>
        </p:txBody>
      </p:sp>
      <p:sp>
        <p:nvSpPr>
          <p:cNvPr id="4" name="슬라이드 번호 개체 틀 3">
            <a:extLst>
              <a:ext uri="{FF2B5EF4-FFF2-40B4-BE49-F238E27FC236}">
                <a16:creationId xmlns:a16="http://schemas.microsoft.com/office/drawing/2014/main" id="{71BB0B1A-3158-C0F3-EC5F-2806FFD518F5}"/>
              </a:ext>
            </a:extLst>
          </p:cNvPr>
          <p:cNvSpPr>
            <a:spLocks noGrp="1"/>
          </p:cNvSpPr>
          <p:nvPr>
            <p:ph type="sldNum" sz="quarter" idx="10"/>
          </p:nvPr>
        </p:nvSpPr>
        <p:spPr/>
        <p:txBody>
          <a:bodyPr/>
          <a:lstStyle/>
          <a:p>
            <a:fld id="{7CDBBC22-C944-46CC-B224-F57B82CD79F9}" type="slidenum">
              <a:rPr lang="ko-KR" altLang="en-US" smtClean="0"/>
              <a:pPr/>
              <a:t>7</a:t>
            </a:fld>
            <a:endParaRPr lang="ko-KR" altLang="en-US"/>
          </a:p>
        </p:txBody>
      </p:sp>
    </p:spTree>
    <p:extLst>
      <p:ext uri="{BB962C8B-B14F-4D97-AF65-F5344CB8AC3E}">
        <p14:creationId xmlns:p14="http://schemas.microsoft.com/office/powerpoint/2010/main" val="2291515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AC059-7225-9F27-9091-53CF2BD3863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0BDEAC6-1BDC-BBC2-9353-2BD8C415707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0F23A9E-D86C-3B7B-C2B4-1C1C761A9D53}"/>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351FB1E9-EFD8-C8EE-7C8D-762DDFA8A2C0}"/>
              </a:ext>
            </a:extLst>
          </p:cNvPr>
          <p:cNvSpPr>
            <a:spLocks noGrp="1"/>
          </p:cNvSpPr>
          <p:nvPr>
            <p:ph type="sldNum" sz="quarter" idx="10"/>
          </p:nvPr>
        </p:nvSpPr>
        <p:spPr/>
        <p:txBody>
          <a:bodyPr/>
          <a:lstStyle/>
          <a:p>
            <a:fld id="{7CDBBC22-C944-46CC-B224-F57B82CD79F9}" type="slidenum">
              <a:rPr lang="ko-KR" altLang="en-US" smtClean="0"/>
              <a:pPr/>
              <a:t>8</a:t>
            </a:fld>
            <a:endParaRPr lang="ko-KR" altLang="en-US"/>
          </a:p>
        </p:txBody>
      </p:sp>
    </p:spTree>
    <p:extLst>
      <p:ext uri="{BB962C8B-B14F-4D97-AF65-F5344CB8AC3E}">
        <p14:creationId xmlns:p14="http://schemas.microsoft.com/office/powerpoint/2010/main" val="1635075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D9685-7F23-F9A1-1D80-B69453E4A5F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B18B73-F5F0-7CEE-9B5E-2F8C8C15C34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B3804AA-160E-1CA6-8E8E-F3A911BCF863}"/>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9304E12C-C88E-F1AC-EC6D-A59395EF8934}"/>
              </a:ext>
            </a:extLst>
          </p:cNvPr>
          <p:cNvSpPr>
            <a:spLocks noGrp="1"/>
          </p:cNvSpPr>
          <p:nvPr>
            <p:ph type="sldNum" sz="quarter" idx="10"/>
          </p:nvPr>
        </p:nvSpPr>
        <p:spPr/>
        <p:txBody>
          <a:bodyPr/>
          <a:lstStyle/>
          <a:p>
            <a:fld id="{7CDBBC22-C944-46CC-B224-F57B82CD79F9}" type="slidenum">
              <a:rPr lang="ko-KR" altLang="en-US" smtClean="0"/>
              <a:pPr/>
              <a:t>9</a:t>
            </a:fld>
            <a:endParaRPr lang="ko-KR" altLang="en-US"/>
          </a:p>
        </p:txBody>
      </p:sp>
    </p:spTree>
    <p:extLst>
      <p:ext uri="{BB962C8B-B14F-4D97-AF65-F5344CB8AC3E}">
        <p14:creationId xmlns:p14="http://schemas.microsoft.com/office/powerpoint/2010/main" val="40132578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제목 슬라이드">
    <p:spTree>
      <p:nvGrpSpPr>
        <p:cNvPr id="1" name=""/>
        <p:cNvGrpSpPr/>
        <p:nvPr/>
      </p:nvGrpSpPr>
      <p:grpSpPr>
        <a:xfrm>
          <a:off x="0" y="0"/>
          <a:ext cx="0" cy="0"/>
          <a:chOff x="0" y="0"/>
          <a:chExt cx="0" cy="0"/>
        </a:xfrm>
      </p:grpSpPr>
      <p:sp>
        <p:nvSpPr>
          <p:cNvPr id="17" name="직사각형 16"/>
          <p:cNvSpPr/>
          <p:nvPr userDrawn="1"/>
        </p:nvSpPr>
        <p:spPr>
          <a:xfrm rot="10800000">
            <a:off x="695077" y="6262962"/>
            <a:ext cx="8448923" cy="46038"/>
          </a:xfrm>
          <a:prstGeom prst="rect">
            <a:avLst/>
          </a:prstGeom>
          <a:gradFill flip="none" rotWithShape="1">
            <a:gsLst>
              <a:gs pos="0">
                <a:schemeClr val="accent1">
                  <a:lumMod val="100000"/>
                </a:schemeClr>
              </a:gs>
              <a:gs pos="25000">
                <a:schemeClr val="accent1">
                  <a:lumMod val="100000"/>
                </a:schemeClr>
              </a:gs>
              <a:gs pos="7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dirty="0"/>
          </a:p>
        </p:txBody>
      </p:sp>
      <p:pic>
        <p:nvPicPr>
          <p:cNvPr id="19" name="Picture 4" descr="C:\Users\msk\Desktop\abstract-blue-backgrounds-24_1920x1200_71465.jpg"/>
          <p:cNvPicPr>
            <a:picLocks noChangeAspect="1" noChangeArrowheads="1"/>
          </p:cNvPicPr>
          <p:nvPr userDrawn="1"/>
        </p:nvPicPr>
        <p:blipFill>
          <a:blip r:embed="rId2" cstate="print">
            <a:duotone>
              <a:schemeClr val="bg2">
                <a:shade val="45000"/>
                <a:satMod val="135000"/>
              </a:schemeClr>
              <a:prstClr val="white"/>
            </a:duotone>
          </a:blip>
          <a:srcRect t="32440"/>
          <a:stretch>
            <a:fillRect/>
          </a:stretch>
        </p:blipFill>
        <p:spPr bwMode="auto">
          <a:xfrm rot="10800000">
            <a:off x="-1" y="-4143"/>
            <a:ext cx="9144000" cy="4182802"/>
          </a:xfrm>
          <a:prstGeom prst="rect">
            <a:avLst/>
          </a:prstGeom>
          <a:noFill/>
        </p:spPr>
      </p:pic>
      <p:pic>
        <p:nvPicPr>
          <p:cNvPr id="5" name="그림 4">
            <a:extLst>
              <a:ext uri="{FF2B5EF4-FFF2-40B4-BE49-F238E27FC236}">
                <a16:creationId xmlns:a16="http://schemas.microsoft.com/office/drawing/2014/main" id="{042FF581-74A3-4A97-A84D-A91C762C65D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952" y="6399033"/>
            <a:ext cx="1263900" cy="358297"/>
          </a:xfrm>
          <a:prstGeom prst="rect">
            <a:avLst/>
          </a:prstGeom>
        </p:spPr>
      </p:pic>
    </p:spTree>
    <p:extLst>
      <p:ext uri="{BB962C8B-B14F-4D97-AF65-F5344CB8AC3E}">
        <p14:creationId xmlns:p14="http://schemas.microsoft.com/office/powerpoint/2010/main" val="5821561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sz="half" idx="1"/>
          </p:nvPr>
        </p:nvSpPr>
        <p:spPr>
          <a:xfrm>
            <a:off x="536332" y="1779588"/>
            <a:ext cx="4079631" cy="3840162"/>
          </a:xfrm>
        </p:spPr>
        <p:txBody>
          <a:bodyPr/>
          <a:lstStyle>
            <a:lvl1pPr>
              <a:defRPr sz="1600"/>
            </a:lvl1pPr>
            <a:lvl2pPr>
              <a:defRPr sz="1400"/>
            </a:lvl2pPr>
            <a:lvl3pPr>
              <a:defRPr sz="1200"/>
            </a:lvl3pPr>
            <a:lvl4pPr>
              <a:defRPr sz="1200"/>
            </a:lvl4pPr>
            <a:lvl5pPr>
              <a:defRPr sz="1200"/>
            </a:lvl5pPr>
            <a:lvl6pPr>
              <a:defRPr sz="1662"/>
            </a:lvl6pPr>
            <a:lvl7pPr>
              <a:defRPr sz="1662"/>
            </a:lvl7pPr>
            <a:lvl8pPr>
              <a:defRPr sz="1662"/>
            </a:lvl8pPr>
            <a:lvl9pPr>
              <a:defRPr sz="1662"/>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p:cNvSpPr>
            <a:spLocks noGrp="1"/>
          </p:cNvSpPr>
          <p:nvPr>
            <p:ph sz="half" idx="2"/>
          </p:nvPr>
        </p:nvSpPr>
        <p:spPr>
          <a:xfrm>
            <a:off x="4756638" y="1779588"/>
            <a:ext cx="4079631" cy="3840162"/>
          </a:xfrm>
        </p:spPr>
        <p:txBody>
          <a:bodyPr/>
          <a:lstStyle>
            <a:lvl1pPr>
              <a:defRPr sz="1600"/>
            </a:lvl1pPr>
            <a:lvl2pPr>
              <a:defRPr sz="1400"/>
            </a:lvl2pPr>
            <a:lvl3pPr>
              <a:defRPr sz="1200"/>
            </a:lvl3pPr>
            <a:lvl4pPr>
              <a:defRPr sz="1200"/>
            </a:lvl4pPr>
            <a:lvl5pPr>
              <a:defRPr sz="1200"/>
            </a:lvl5pPr>
            <a:lvl6pPr>
              <a:defRPr sz="1662"/>
            </a:lvl6pPr>
            <a:lvl7pPr>
              <a:defRPr sz="1662"/>
            </a:lvl7pPr>
            <a:lvl8pPr>
              <a:defRPr sz="1662"/>
            </a:lvl8pPr>
            <a:lvl9pPr>
              <a:defRPr sz="1662"/>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43298205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509953" y="1206650"/>
            <a:ext cx="8042031" cy="4680000"/>
          </a:xfrm>
        </p:spPr>
        <p:txBody>
          <a:bodyPr/>
          <a:lstStyle>
            <a:lvl1pPr>
              <a:lnSpc>
                <a:spcPct val="150000"/>
              </a:lnSpc>
              <a:defRPr sz="1600">
                <a:latin typeface="Corbel" panose="020B0503020204020204" pitchFamily="34" charset="0"/>
                <a:ea typeface="맑은 고딕" panose="020B0503020000020004" pitchFamily="50" charset="-127"/>
              </a:defRPr>
            </a:lvl1pPr>
            <a:lvl2pPr marL="410318" indent="-167058">
              <a:lnSpc>
                <a:spcPct val="150000"/>
              </a:lnSpc>
              <a:buFont typeface="맑은 고딕" panose="020B0503020000020004" pitchFamily="50" charset="-127"/>
              <a:buChar char="√"/>
              <a:defRPr sz="1400">
                <a:latin typeface="Corbel" panose="020B0503020204020204" pitchFamily="34" charset="0"/>
                <a:ea typeface="맑은 고딕" panose="020B0503020000020004" pitchFamily="50" charset="-127"/>
              </a:defRPr>
            </a:lvl2pPr>
            <a:lvl3pPr marL="580307" indent="-168524">
              <a:lnSpc>
                <a:spcPct val="150000"/>
              </a:lnSpc>
              <a:buFont typeface="Arial" panose="020B0604020202020204" pitchFamily="34" charset="0"/>
              <a:buChar char="•"/>
              <a:defRPr>
                <a:latin typeface="Corbel" panose="020B0503020204020204" pitchFamily="34" charset="0"/>
                <a:ea typeface="맑은 고딕" panose="020B0503020000020004" pitchFamily="50" charset="-127"/>
              </a:defRPr>
            </a:lvl3pPr>
            <a:lvl4pPr>
              <a:lnSpc>
                <a:spcPct val="150000"/>
              </a:lnSpc>
              <a:defRPr sz="1200">
                <a:latin typeface="Corbel" panose="020B0503020204020204" pitchFamily="34" charset="0"/>
                <a:ea typeface="맑은 고딕" panose="020B0503020000020004" pitchFamily="50" charset="-127"/>
              </a:defRPr>
            </a:lvl4pPr>
            <a:lvl5pPr>
              <a:lnSpc>
                <a:spcPct val="150000"/>
              </a:lnSpc>
              <a:defRPr>
                <a:latin typeface="맑은 고딕" panose="020B0503020000020004" pitchFamily="50" charset="-127"/>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p:txBody>
      </p:sp>
      <p:sp>
        <p:nvSpPr>
          <p:cNvPr id="9" name="슬라이드 번호 개체 틀 5"/>
          <p:cNvSpPr txBox="1">
            <a:spLocks/>
          </p:cNvSpPr>
          <p:nvPr userDrawn="1"/>
        </p:nvSpPr>
        <p:spPr>
          <a:xfrm>
            <a:off x="8077200" y="6459538"/>
            <a:ext cx="949569" cy="328612"/>
          </a:xfrm>
          <a:prstGeom prst="rect">
            <a:avLst/>
          </a:prstGeom>
        </p:spPr>
        <p:txBody>
          <a:bodyPr/>
          <a:lstStyle>
            <a:lvl1pPr algn="r">
              <a:defRPr sz="1100">
                <a:solidFill>
                  <a:schemeClr val="tx1">
                    <a:alpha val="50000"/>
                  </a:schemeClr>
                </a:solidFill>
                <a:latin typeface="Arial Black" pitchFamily="34" charset="0"/>
                <a:ea typeface="HY헤드라인M" pitchFamily="18" charset="-127"/>
              </a:defRPr>
            </a:lvl1pPr>
          </a:lstStyle>
          <a:p>
            <a:pPr fontAlgn="auto">
              <a:spcBef>
                <a:spcPts val="0"/>
              </a:spcBef>
              <a:spcAft>
                <a:spcPts val="0"/>
              </a:spcAft>
              <a:buClrTx/>
              <a:buFontTx/>
              <a:buNone/>
              <a:defRPr/>
            </a:pPr>
            <a:fld id="{90FC0BDF-B890-41DA-9838-AE8FE480B3D1}" type="slidenum">
              <a:rPr kumimoji="0" lang="ko-KR" altLang="en-US" sz="1200" b="0" smtClean="0">
                <a:solidFill>
                  <a:srgbClr val="002060"/>
                </a:solidFill>
                <a:latin typeface="+mn-ea"/>
                <a:ea typeface="+mn-ea"/>
              </a:rPr>
              <a:pPr fontAlgn="auto">
                <a:spcBef>
                  <a:spcPts val="0"/>
                </a:spcBef>
                <a:spcAft>
                  <a:spcPts val="0"/>
                </a:spcAft>
                <a:buClrTx/>
                <a:buFontTx/>
                <a:buNone/>
                <a:defRPr/>
              </a:pPr>
              <a:t>‹#›</a:t>
            </a:fld>
            <a:endParaRPr kumimoji="0" lang="en-US" altLang="ko-KR" sz="1200" b="0" dirty="0">
              <a:solidFill>
                <a:srgbClr val="002060"/>
              </a:solidFill>
              <a:latin typeface="+mn-ea"/>
              <a:ea typeface="+mn-ea"/>
            </a:endParaRPr>
          </a:p>
        </p:txBody>
      </p:sp>
      <p:sp>
        <p:nvSpPr>
          <p:cNvPr id="14" name="직사각형 13"/>
          <p:cNvSpPr/>
          <p:nvPr userDrawn="1"/>
        </p:nvSpPr>
        <p:spPr>
          <a:xfrm rot="10800000">
            <a:off x="695077" y="6262962"/>
            <a:ext cx="8448923" cy="46038"/>
          </a:xfrm>
          <a:prstGeom prst="rect">
            <a:avLst/>
          </a:prstGeom>
          <a:gradFill flip="none" rotWithShape="1">
            <a:gsLst>
              <a:gs pos="0">
                <a:schemeClr val="accent1">
                  <a:lumMod val="100000"/>
                </a:schemeClr>
              </a:gs>
              <a:gs pos="25000">
                <a:schemeClr val="accent1">
                  <a:lumMod val="100000"/>
                </a:schemeClr>
              </a:gs>
              <a:gs pos="7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dirty="0"/>
          </a:p>
        </p:txBody>
      </p:sp>
      <p:sp>
        <p:nvSpPr>
          <p:cNvPr id="4" name="제목 3">
            <a:extLst>
              <a:ext uri="{FF2B5EF4-FFF2-40B4-BE49-F238E27FC236}">
                <a16:creationId xmlns:a16="http://schemas.microsoft.com/office/drawing/2014/main" id="{4B495BD8-64BC-4AE0-B09E-0B743680125A}"/>
              </a:ext>
            </a:extLst>
          </p:cNvPr>
          <p:cNvSpPr>
            <a:spLocks noGrp="1"/>
          </p:cNvSpPr>
          <p:nvPr>
            <p:ph type="title"/>
          </p:nvPr>
        </p:nvSpPr>
        <p:spPr>
          <a:xfrm>
            <a:off x="338400" y="64800"/>
            <a:ext cx="8042031" cy="641350"/>
          </a:xfrm>
          <a:prstGeom prst="rect">
            <a:avLst/>
          </a:prstGeom>
        </p:spPr>
        <p:txBody>
          <a:bodyPr/>
          <a:lstStyle/>
          <a:p>
            <a:r>
              <a:rPr lang="ko-KR" altLang="en-US" dirty="0"/>
              <a:t>마스터 제목 스타일 편집</a:t>
            </a:r>
          </a:p>
        </p:txBody>
      </p:sp>
      <p:pic>
        <p:nvPicPr>
          <p:cNvPr id="10" name="그림 9">
            <a:extLst>
              <a:ext uri="{FF2B5EF4-FFF2-40B4-BE49-F238E27FC236}">
                <a16:creationId xmlns:a16="http://schemas.microsoft.com/office/drawing/2014/main" id="{AC5095D5-CF54-4B73-A88B-2E207E0900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952" y="6399033"/>
            <a:ext cx="1263900" cy="358297"/>
          </a:xfrm>
          <a:prstGeom prst="rect">
            <a:avLst/>
          </a:prstGeom>
        </p:spPr>
      </p:pic>
    </p:spTree>
    <p:extLst>
      <p:ext uri="{BB962C8B-B14F-4D97-AF65-F5344CB8AC3E}">
        <p14:creationId xmlns:p14="http://schemas.microsoft.com/office/powerpoint/2010/main" val="184732074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4" name="Rectangle 41"/>
          <p:cNvSpPr>
            <a:spLocks noGrp="1" noChangeArrowheads="1"/>
          </p:cNvSpPr>
          <p:nvPr>
            <p:ph type="sldNum" sz="quarter" idx="10"/>
          </p:nvPr>
        </p:nvSpPr>
        <p:spPr>
          <a:ln/>
        </p:spPr>
        <p:txBody>
          <a:bodyPr/>
          <a:lstStyle>
            <a:lvl1pPr>
              <a:defRPr/>
            </a:lvl1pPr>
          </a:lstStyle>
          <a:p>
            <a:pPr>
              <a:defRPr/>
            </a:pPr>
            <a:fld id="{C13F254D-D485-4424-B9F6-B67A605DDF19}" type="slidenum">
              <a:rPr lang="en-GB" altLang="ko-KR"/>
              <a:pPr>
                <a:defRPr/>
              </a:pPr>
              <a:t>‹#›</a:t>
            </a:fld>
            <a:endParaRPr lang="en-GB" altLang="ko-KR" dirty="0"/>
          </a:p>
        </p:txBody>
      </p:sp>
      <p:pic>
        <p:nvPicPr>
          <p:cNvPr id="5" name="Picture 4" descr="C:\Users\msk\Desktop\abstract-blue-backgrounds-24_1920x1200_71465.jpg"/>
          <p:cNvPicPr>
            <a:picLocks noChangeAspect="1" noChangeArrowheads="1"/>
          </p:cNvPicPr>
          <p:nvPr userDrawn="1"/>
        </p:nvPicPr>
        <p:blipFill>
          <a:blip r:embed="rId2" cstate="print">
            <a:duotone>
              <a:schemeClr val="bg2">
                <a:shade val="45000"/>
                <a:satMod val="135000"/>
              </a:schemeClr>
              <a:prstClr val="white"/>
            </a:duotone>
          </a:blip>
          <a:srcRect l="43700" t="32440"/>
          <a:stretch>
            <a:fillRect/>
          </a:stretch>
        </p:blipFill>
        <p:spPr bwMode="auto">
          <a:xfrm rot="10800000">
            <a:off x="0" y="-1"/>
            <a:ext cx="9144000" cy="6116755"/>
          </a:xfrm>
          <a:prstGeom prst="rect">
            <a:avLst/>
          </a:prstGeom>
          <a:noFill/>
        </p:spPr>
      </p:pic>
    </p:spTree>
    <p:extLst>
      <p:ext uri="{BB962C8B-B14F-4D97-AF65-F5344CB8AC3E}">
        <p14:creationId xmlns:p14="http://schemas.microsoft.com/office/powerpoint/2010/main" val="43953764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58A4EB-2A1B-B60E-7C34-379AA946FE83}"/>
              </a:ext>
            </a:extLst>
          </p:cNvPr>
          <p:cNvSpPr>
            <a:spLocks noGrp="1"/>
          </p:cNvSpPr>
          <p:nvPr>
            <p:ph type="title"/>
          </p:nvPr>
        </p:nvSpPr>
        <p:spPr>
          <a:xfrm>
            <a:off x="338400" y="64800"/>
            <a:ext cx="8042031" cy="641350"/>
          </a:xfrm>
          <a:prstGeom prst="rect">
            <a:avLst/>
          </a:prstGeom>
        </p:spPr>
        <p:txBody>
          <a:bodyPr/>
          <a:lstStyle/>
          <a:p>
            <a:r>
              <a:rPr lang="ko-KR" altLang="en-US"/>
              <a:t>마스터 제목 스타일 편집</a:t>
            </a:r>
          </a:p>
        </p:txBody>
      </p:sp>
      <p:sp>
        <p:nvSpPr>
          <p:cNvPr id="3" name="슬라이드 번호 개체 틀 2">
            <a:extLst>
              <a:ext uri="{FF2B5EF4-FFF2-40B4-BE49-F238E27FC236}">
                <a16:creationId xmlns:a16="http://schemas.microsoft.com/office/drawing/2014/main" id="{43310797-E8F0-33FF-3EAC-DF0D297E0E8B}"/>
              </a:ext>
            </a:extLst>
          </p:cNvPr>
          <p:cNvSpPr>
            <a:spLocks noGrp="1"/>
          </p:cNvSpPr>
          <p:nvPr>
            <p:ph type="sldNum" sz="quarter" idx="10"/>
          </p:nvPr>
        </p:nvSpPr>
        <p:spPr/>
        <p:txBody>
          <a:bodyPr/>
          <a:lstStyle/>
          <a:p>
            <a:pPr>
              <a:defRPr/>
            </a:pPr>
            <a:fld id="{64B02B1F-C918-4EA9-8A71-4A69BA71DD78}" type="slidenum">
              <a:rPr lang="en-GB" altLang="ko-KR" smtClean="0"/>
              <a:pPr>
                <a:defRPr/>
              </a:pPr>
              <a:t>‹#›</a:t>
            </a:fld>
            <a:endParaRPr lang="en-GB" altLang="ko-KR" dirty="0"/>
          </a:p>
        </p:txBody>
      </p:sp>
    </p:spTree>
    <p:extLst>
      <p:ext uri="{BB962C8B-B14F-4D97-AF65-F5344CB8AC3E}">
        <p14:creationId xmlns:p14="http://schemas.microsoft.com/office/powerpoint/2010/main" val="343135767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338400" y="64800"/>
            <a:ext cx="8042031" cy="641350"/>
          </a:xfrm>
          <a:prstGeom prst="rect">
            <a:avLst/>
          </a:prstGeom>
        </p:spPr>
        <p:txBody>
          <a:bodyPr/>
          <a:lstStyle/>
          <a:p>
            <a:r>
              <a:rPr lang="ko-KR" altLang="en-US" dirty="0"/>
              <a:t>마스터 제목 스타일 편집</a:t>
            </a:r>
          </a:p>
        </p:txBody>
      </p:sp>
      <p:sp>
        <p:nvSpPr>
          <p:cNvPr id="3" name="내용 개체 틀 2"/>
          <p:cNvSpPr>
            <a:spLocks noGrp="1"/>
          </p:cNvSpPr>
          <p:nvPr>
            <p:ph sz="half" idx="1"/>
          </p:nvPr>
        </p:nvSpPr>
        <p:spPr>
          <a:xfrm>
            <a:off x="536332" y="1779588"/>
            <a:ext cx="4079631" cy="3840162"/>
          </a:xfrm>
        </p:spPr>
        <p:txBody>
          <a:bodyPr/>
          <a:lstStyle>
            <a:lvl1pPr>
              <a:defRPr sz="1600"/>
            </a:lvl1pPr>
            <a:lvl2pPr>
              <a:defRPr sz="1400"/>
            </a:lvl2pPr>
            <a:lvl3pPr>
              <a:defRPr sz="1200"/>
            </a:lvl3pPr>
            <a:lvl4pPr>
              <a:defRPr sz="1200"/>
            </a:lvl4pPr>
            <a:lvl5pPr>
              <a:defRPr sz="1200"/>
            </a:lvl5pPr>
            <a:lvl6pPr>
              <a:defRPr sz="1662"/>
            </a:lvl6pPr>
            <a:lvl7pPr>
              <a:defRPr sz="1662"/>
            </a:lvl7pPr>
            <a:lvl8pPr>
              <a:defRPr sz="1662"/>
            </a:lvl8pPr>
            <a:lvl9pPr>
              <a:defRPr sz="1662"/>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p:cNvSpPr>
            <a:spLocks noGrp="1"/>
          </p:cNvSpPr>
          <p:nvPr>
            <p:ph sz="half" idx="2"/>
          </p:nvPr>
        </p:nvSpPr>
        <p:spPr>
          <a:xfrm>
            <a:off x="4756638" y="1779588"/>
            <a:ext cx="4079631" cy="3840162"/>
          </a:xfrm>
        </p:spPr>
        <p:txBody>
          <a:bodyPr/>
          <a:lstStyle>
            <a:lvl1pPr>
              <a:defRPr sz="1600"/>
            </a:lvl1pPr>
            <a:lvl2pPr>
              <a:defRPr sz="1400"/>
            </a:lvl2pPr>
            <a:lvl3pPr>
              <a:defRPr sz="1200"/>
            </a:lvl3pPr>
            <a:lvl4pPr>
              <a:defRPr sz="1200"/>
            </a:lvl4pPr>
            <a:lvl5pPr>
              <a:defRPr sz="1200"/>
            </a:lvl5pPr>
            <a:lvl6pPr>
              <a:defRPr sz="1662"/>
            </a:lvl6pPr>
            <a:lvl7pPr>
              <a:defRPr sz="1662"/>
            </a:lvl7pPr>
            <a:lvl8pPr>
              <a:defRPr sz="1662"/>
            </a:lvl8pPr>
            <a:lvl9pPr>
              <a:defRPr sz="1662"/>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Rectangle 41"/>
          <p:cNvSpPr>
            <a:spLocks noGrp="1" noChangeArrowheads="1"/>
          </p:cNvSpPr>
          <p:nvPr>
            <p:ph type="sldNum" sz="quarter" idx="10"/>
          </p:nvPr>
        </p:nvSpPr>
        <p:spPr>
          <a:ln/>
        </p:spPr>
        <p:txBody>
          <a:bodyPr/>
          <a:lstStyle>
            <a:lvl1pPr>
              <a:defRPr/>
            </a:lvl1pPr>
          </a:lstStyle>
          <a:p>
            <a:pPr>
              <a:defRPr/>
            </a:pPr>
            <a:fld id="{5D34F184-09B5-43E3-9B7A-CC3A5F5FC70F}" type="slidenum">
              <a:rPr lang="en-GB" altLang="ko-KR"/>
              <a:pPr>
                <a:defRPr/>
              </a:pPr>
              <a:t>‹#›</a:t>
            </a:fld>
            <a:endParaRPr lang="en-GB" altLang="ko-KR" dirty="0"/>
          </a:p>
        </p:txBody>
      </p:sp>
    </p:spTree>
    <p:extLst>
      <p:ext uri="{BB962C8B-B14F-4D97-AF65-F5344CB8AC3E}">
        <p14:creationId xmlns:p14="http://schemas.microsoft.com/office/powerpoint/2010/main" val="312410962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제목 슬라이드">
    <p:spTree>
      <p:nvGrpSpPr>
        <p:cNvPr id="1" name=""/>
        <p:cNvGrpSpPr/>
        <p:nvPr/>
      </p:nvGrpSpPr>
      <p:grpSpPr>
        <a:xfrm>
          <a:off x="0" y="0"/>
          <a:ext cx="0" cy="0"/>
          <a:chOff x="0" y="0"/>
          <a:chExt cx="0" cy="0"/>
        </a:xfrm>
      </p:grpSpPr>
      <p:sp>
        <p:nvSpPr>
          <p:cNvPr id="17" name="직사각형 16"/>
          <p:cNvSpPr/>
          <p:nvPr userDrawn="1"/>
        </p:nvSpPr>
        <p:spPr>
          <a:xfrm rot="10800000">
            <a:off x="695077" y="6262962"/>
            <a:ext cx="8448923" cy="46038"/>
          </a:xfrm>
          <a:prstGeom prst="rect">
            <a:avLst/>
          </a:prstGeom>
          <a:gradFill flip="none" rotWithShape="1">
            <a:gsLst>
              <a:gs pos="0">
                <a:schemeClr val="accent1">
                  <a:lumMod val="100000"/>
                </a:schemeClr>
              </a:gs>
              <a:gs pos="25000">
                <a:schemeClr val="accent1">
                  <a:lumMod val="100000"/>
                </a:schemeClr>
              </a:gs>
              <a:gs pos="7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dirty="0"/>
          </a:p>
        </p:txBody>
      </p:sp>
      <p:pic>
        <p:nvPicPr>
          <p:cNvPr id="19" name="Picture 4" descr="C:\Users\msk\Desktop\abstract-blue-backgrounds-24_1920x1200_71465.jpg"/>
          <p:cNvPicPr>
            <a:picLocks noChangeAspect="1" noChangeArrowheads="1"/>
          </p:cNvPicPr>
          <p:nvPr userDrawn="1"/>
        </p:nvPicPr>
        <p:blipFill>
          <a:blip r:embed="rId2" cstate="print">
            <a:duotone>
              <a:schemeClr val="bg2">
                <a:shade val="45000"/>
                <a:satMod val="135000"/>
              </a:schemeClr>
              <a:prstClr val="white"/>
            </a:duotone>
          </a:blip>
          <a:srcRect t="32440"/>
          <a:stretch>
            <a:fillRect/>
          </a:stretch>
        </p:blipFill>
        <p:spPr bwMode="auto">
          <a:xfrm rot="10800000">
            <a:off x="-1" y="-4143"/>
            <a:ext cx="9144000" cy="4182802"/>
          </a:xfrm>
          <a:prstGeom prst="rect">
            <a:avLst/>
          </a:prstGeom>
          <a:noFill/>
        </p:spPr>
      </p:pic>
      <p:pic>
        <p:nvPicPr>
          <p:cNvPr id="5" name="그림 4">
            <a:extLst>
              <a:ext uri="{FF2B5EF4-FFF2-40B4-BE49-F238E27FC236}">
                <a16:creationId xmlns:a16="http://schemas.microsoft.com/office/drawing/2014/main" id="{042FF581-74A3-4A97-A84D-A91C762C65D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952" y="6399033"/>
            <a:ext cx="1263900" cy="358297"/>
          </a:xfrm>
          <a:prstGeom prst="rect">
            <a:avLst/>
          </a:prstGeom>
        </p:spPr>
      </p:pic>
    </p:spTree>
    <p:extLst>
      <p:ext uri="{BB962C8B-B14F-4D97-AF65-F5344CB8AC3E}">
        <p14:creationId xmlns:p14="http://schemas.microsoft.com/office/powerpoint/2010/main" val="298426954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509953" y="1206650"/>
            <a:ext cx="8042031" cy="4680000"/>
          </a:xfrm>
        </p:spPr>
        <p:txBody>
          <a:bodyPr/>
          <a:lstStyle>
            <a:lvl1pPr>
              <a:lnSpc>
                <a:spcPct val="150000"/>
              </a:lnSpc>
              <a:defRPr sz="1600">
                <a:latin typeface="Corbel" panose="020B0503020204020204" pitchFamily="34" charset="0"/>
                <a:ea typeface="맑은 고딕" panose="020B0503020000020004" pitchFamily="50" charset="-127"/>
              </a:defRPr>
            </a:lvl1pPr>
            <a:lvl2pPr marL="410318" indent="-167058">
              <a:lnSpc>
                <a:spcPct val="150000"/>
              </a:lnSpc>
              <a:buFont typeface="맑은 고딕" panose="020B0503020000020004" pitchFamily="50" charset="-127"/>
              <a:buChar char="√"/>
              <a:defRPr sz="1400">
                <a:latin typeface="Corbel" panose="020B0503020204020204" pitchFamily="34" charset="0"/>
                <a:ea typeface="맑은 고딕" panose="020B0503020000020004" pitchFamily="50" charset="-127"/>
              </a:defRPr>
            </a:lvl2pPr>
            <a:lvl3pPr marL="580307" indent="-168524">
              <a:lnSpc>
                <a:spcPct val="150000"/>
              </a:lnSpc>
              <a:buFont typeface="Arial" panose="020B0604020202020204" pitchFamily="34" charset="0"/>
              <a:buChar char="•"/>
              <a:defRPr>
                <a:latin typeface="Corbel" panose="020B0503020204020204" pitchFamily="34" charset="0"/>
                <a:ea typeface="맑은 고딕" panose="020B0503020000020004" pitchFamily="50" charset="-127"/>
              </a:defRPr>
            </a:lvl3pPr>
            <a:lvl4pPr>
              <a:lnSpc>
                <a:spcPct val="150000"/>
              </a:lnSpc>
              <a:defRPr sz="1200">
                <a:latin typeface="Corbel" panose="020B0503020204020204" pitchFamily="34" charset="0"/>
                <a:ea typeface="맑은 고딕" panose="020B0503020000020004" pitchFamily="50" charset="-127"/>
              </a:defRPr>
            </a:lvl4pPr>
            <a:lvl5pPr>
              <a:lnSpc>
                <a:spcPct val="150000"/>
              </a:lnSpc>
              <a:defRPr>
                <a:latin typeface="맑은 고딕" panose="020B0503020000020004" pitchFamily="50" charset="-127"/>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p:txBody>
      </p:sp>
      <p:sp>
        <p:nvSpPr>
          <p:cNvPr id="4" name="제목 3">
            <a:extLst>
              <a:ext uri="{FF2B5EF4-FFF2-40B4-BE49-F238E27FC236}">
                <a16:creationId xmlns:a16="http://schemas.microsoft.com/office/drawing/2014/main" id="{4B495BD8-64BC-4AE0-B09E-0B743680125A}"/>
              </a:ext>
            </a:extLst>
          </p:cNvPr>
          <p:cNvSpPr>
            <a:spLocks noGrp="1"/>
          </p:cNvSpPr>
          <p:nvPr>
            <p:ph type="title"/>
          </p:nvPr>
        </p:nvSpPr>
        <p:spPr/>
        <p:txBody>
          <a:bodyPr/>
          <a:lstStyle/>
          <a:p>
            <a:r>
              <a:rPr lang="ko-KR" altLang="en-US" dirty="0"/>
              <a:t>마스터 제목 스타일 편집</a:t>
            </a:r>
          </a:p>
        </p:txBody>
      </p:sp>
      <p:pic>
        <p:nvPicPr>
          <p:cNvPr id="10" name="그림 9">
            <a:extLst>
              <a:ext uri="{FF2B5EF4-FFF2-40B4-BE49-F238E27FC236}">
                <a16:creationId xmlns:a16="http://schemas.microsoft.com/office/drawing/2014/main" id="{AC5095D5-CF54-4B73-A88B-2E207E0900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952" y="6399033"/>
            <a:ext cx="1263900" cy="358297"/>
          </a:xfrm>
          <a:prstGeom prst="rect">
            <a:avLst/>
          </a:prstGeom>
        </p:spPr>
      </p:pic>
      <p:sp>
        <p:nvSpPr>
          <p:cNvPr id="2" name="직사각형 1">
            <a:extLst>
              <a:ext uri="{FF2B5EF4-FFF2-40B4-BE49-F238E27FC236}">
                <a16:creationId xmlns:a16="http://schemas.microsoft.com/office/drawing/2014/main" id="{14037ABE-D605-7DC2-CD98-5957AE0F5873}"/>
              </a:ext>
            </a:extLst>
          </p:cNvPr>
          <p:cNvSpPr/>
          <p:nvPr userDrawn="1"/>
        </p:nvSpPr>
        <p:spPr>
          <a:xfrm rot="10800000">
            <a:off x="695077" y="6262962"/>
            <a:ext cx="8448923" cy="46038"/>
          </a:xfrm>
          <a:prstGeom prst="rect">
            <a:avLst/>
          </a:prstGeom>
          <a:gradFill flip="none" rotWithShape="1">
            <a:gsLst>
              <a:gs pos="0">
                <a:srgbClr val="9A1F4E"/>
              </a:gs>
              <a:gs pos="25000">
                <a:srgbClr val="9A1F4E"/>
              </a:gs>
              <a:gs pos="7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dirty="0"/>
          </a:p>
        </p:txBody>
      </p:sp>
    </p:spTree>
    <p:extLst>
      <p:ext uri="{BB962C8B-B14F-4D97-AF65-F5344CB8AC3E}">
        <p14:creationId xmlns:p14="http://schemas.microsoft.com/office/powerpoint/2010/main" val="316716561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pic>
        <p:nvPicPr>
          <p:cNvPr id="5" name="Picture 4" descr="C:\Users\msk\Desktop\abstract-blue-backgrounds-24_1920x1200_71465.jpg"/>
          <p:cNvPicPr>
            <a:picLocks noChangeAspect="1" noChangeArrowheads="1"/>
          </p:cNvPicPr>
          <p:nvPr userDrawn="1"/>
        </p:nvPicPr>
        <p:blipFill>
          <a:blip r:embed="rId2" cstate="print">
            <a:duotone>
              <a:schemeClr val="bg2">
                <a:shade val="45000"/>
                <a:satMod val="135000"/>
              </a:schemeClr>
              <a:prstClr val="white"/>
            </a:duotone>
          </a:blip>
          <a:srcRect l="43700" t="32440"/>
          <a:stretch>
            <a:fillRect/>
          </a:stretch>
        </p:blipFill>
        <p:spPr bwMode="auto">
          <a:xfrm rot="10800000">
            <a:off x="0" y="-1"/>
            <a:ext cx="9144000" cy="6116755"/>
          </a:xfrm>
          <a:prstGeom prst="rect">
            <a:avLst/>
          </a:prstGeom>
          <a:noFill/>
        </p:spPr>
      </p:pic>
    </p:spTree>
    <p:extLst>
      <p:ext uri="{BB962C8B-B14F-4D97-AF65-F5344CB8AC3E}">
        <p14:creationId xmlns:p14="http://schemas.microsoft.com/office/powerpoint/2010/main" val="125140892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58A4EB-2A1B-B60E-7C34-379AA946FE83}"/>
              </a:ext>
            </a:extLst>
          </p:cNvPr>
          <p:cNvSpPr>
            <a:spLocks noGrp="1"/>
          </p:cNvSpPr>
          <p:nvPr>
            <p:ph type="title"/>
          </p:nvPr>
        </p:nvSpPr>
        <p:spPr/>
        <p:txBody>
          <a:bodyPr/>
          <a:lstStyle/>
          <a:p>
            <a:r>
              <a:rPr lang="ko-KR" altLang="en-US"/>
              <a:t>마스터 제목 스타일 편집</a:t>
            </a:r>
          </a:p>
        </p:txBody>
      </p:sp>
    </p:spTree>
    <p:extLst>
      <p:ext uri="{BB962C8B-B14F-4D97-AF65-F5344CB8AC3E}">
        <p14:creationId xmlns:p14="http://schemas.microsoft.com/office/powerpoint/2010/main" val="417828934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019BEA91-710F-4DA2-A57A-92029721C1AD}"/>
              </a:ext>
            </a:extLst>
          </p:cNvPr>
          <p:cNvPicPr>
            <a:picLocks noChangeAspect="1"/>
          </p:cNvPicPr>
          <p:nvPr userDrawn="1"/>
        </p:nvPicPr>
        <p:blipFill rotWithShape="1">
          <a:blip r:embed="rId7"/>
          <a:srcRect r="6054"/>
          <a:stretch/>
        </p:blipFill>
        <p:spPr>
          <a:xfrm>
            <a:off x="-1256" y="-3606"/>
            <a:ext cx="9144000" cy="792606"/>
          </a:xfrm>
          <a:prstGeom prst="rect">
            <a:avLst/>
          </a:prstGeom>
        </p:spPr>
      </p:pic>
      <p:sp>
        <p:nvSpPr>
          <p:cNvPr id="4137" name="Rectangle 41"/>
          <p:cNvSpPr>
            <a:spLocks noGrp="1" noChangeArrowheads="1"/>
          </p:cNvSpPr>
          <p:nvPr>
            <p:ph type="sldNum" sz="quarter" idx="4"/>
          </p:nvPr>
        </p:nvSpPr>
        <p:spPr bwMode="auto">
          <a:xfrm>
            <a:off x="110116" y="6560298"/>
            <a:ext cx="117020" cy="113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spAutoFit/>
          </a:bodyPr>
          <a:lstStyle>
            <a:lvl1pPr algn="r" defTabSz="757623" eaLnBrk="0" hangingPunct="0">
              <a:defRPr sz="738">
                <a:solidFill>
                  <a:srgbClr val="000000"/>
                </a:solidFill>
                <a:latin typeface="Arial" charset="0"/>
                <a:ea typeface="굴림" charset="-127"/>
              </a:defRPr>
            </a:lvl1pPr>
          </a:lstStyle>
          <a:p>
            <a:pPr>
              <a:defRPr/>
            </a:pPr>
            <a:fld id="{64B02B1F-C918-4EA9-8A71-4A69BA71DD78}" type="slidenum">
              <a:rPr lang="en-GB" altLang="ko-KR"/>
              <a:pPr>
                <a:defRPr/>
              </a:pPr>
              <a:t>‹#›</a:t>
            </a:fld>
            <a:endParaRPr lang="en-GB" altLang="ko-KR" dirty="0"/>
          </a:p>
        </p:txBody>
      </p:sp>
      <p:sp>
        <p:nvSpPr>
          <p:cNvPr id="1031" name="Rectangle 109"/>
          <p:cNvSpPr>
            <a:spLocks noGrp="1" noChangeArrowheads="1"/>
          </p:cNvSpPr>
          <p:nvPr>
            <p:ph type="body" idx="1"/>
          </p:nvPr>
        </p:nvSpPr>
        <p:spPr bwMode="auto">
          <a:xfrm>
            <a:off x="536455" y="1149000"/>
            <a:ext cx="8016997" cy="480000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body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0"/>
            <a:r>
              <a:rPr lang="en-US" altLang="ko-KR" dirty="0"/>
              <a:t>Second level, etc.</a:t>
            </a:r>
          </a:p>
        </p:txBody>
      </p:sp>
      <p:cxnSp>
        <p:nvCxnSpPr>
          <p:cNvPr id="11" name="직선 연결선 10">
            <a:extLst>
              <a:ext uri="{FF2B5EF4-FFF2-40B4-BE49-F238E27FC236}">
                <a16:creationId xmlns:a16="http://schemas.microsoft.com/office/drawing/2014/main" id="{A9CADA37-7BDD-4B7C-8BAC-B00D343C19E7}"/>
              </a:ext>
            </a:extLst>
          </p:cNvPr>
          <p:cNvCxnSpPr>
            <a:cxnSpLocks/>
          </p:cNvCxnSpPr>
          <p:nvPr userDrawn="1"/>
        </p:nvCxnSpPr>
        <p:spPr>
          <a:xfrm>
            <a:off x="0" y="789000"/>
            <a:ext cx="914400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7591A48D-7862-4BD3-BDC0-4940E5CAC71D}"/>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t="29934" b="31683"/>
          <a:stretch/>
        </p:blipFill>
        <p:spPr>
          <a:xfrm>
            <a:off x="7452032" y="396649"/>
            <a:ext cx="1495572" cy="276754"/>
          </a:xfrm>
          <a:prstGeom prst="rect">
            <a:avLst/>
          </a:prstGeom>
        </p:spPr>
      </p:pic>
      <p:sp>
        <p:nvSpPr>
          <p:cNvPr id="3" name="Rectangle 6">
            <a:extLst>
              <a:ext uri="{FF2B5EF4-FFF2-40B4-BE49-F238E27FC236}">
                <a16:creationId xmlns:a16="http://schemas.microsoft.com/office/drawing/2014/main" id="{008097E2-E215-16CD-58E7-6BD7499887CF}"/>
              </a:ext>
            </a:extLst>
          </p:cNvPr>
          <p:cNvSpPr>
            <a:spLocks noGrp="1" noChangeArrowheads="1"/>
          </p:cNvSpPr>
          <p:nvPr>
            <p:ph type="title"/>
          </p:nvPr>
        </p:nvSpPr>
        <p:spPr bwMode="auto">
          <a:xfrm>
            <a:off x="339971" y="65100"/>
            <a:ext cx="8042031" cy="641350"/>
          </a:xfrm>
          <a:prstGeom prst="rect">
            <a:avLst/>
          </a:prstGeom>
          <a:noFill/>
          <a:ln>
            <a:noFill/>
          </a:ln>
          <a:effectLst/>
          <a:extLst>
            <a:ext uri="{909E8E84-426E-40DD-AFC4-6F175D3DCCD1}">
              <a14:hiddenFill xmlns:a14="http://schemas.microsoft.com/office/drawing/2010/main">
                <a:solidFill>
                  <a:srgbClr val="EE501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ko-KR" dirty="0"/>
              <a:t>Click to edit Master title style</a:t>
            </a:r>
          </a:p>
        </p:txBody>
      </p:sp>
    </p:spTree>
  </p:cSld>
  <p:clrMap bg1="lt1" tx1="dk1" bg2="lt2" tx2="dk2" accent1="accent1" accent2="accent2" accent3="accent3" accent4="accent4" accent5="accent5" accent6="accent6" hlink="hlink" folHlink="folHlink"/>
  <p:sldLayoutIdLst>
    <p:sldLayoutId id="2147483793" r:id="rId1"/>
    <p:sldLayoutId id="2147483771" r:id="rId2"/>
    <p:sldLayoutId id="2147483772" r:id="rId3"/>
    <p:sldLayoutId id="2147483794" r:id="rId4"/>
    <p:sldLayoutId id="2147483773" r:id="rId5"/>
  </p:sldLayoutIdLst>
  <p:transition/>
  <p:hf hdr="0" ftr="0" dt="0"/>
  <p:txStyles>
    <p:titleStyle>
      <a:lvl1pPr algn="l" defTabSz="597892" rtl="0" eaLnBrk="0" fontAlgn="base" hangingPunct="0">
        <a:spcBef>
          <a:spcPct val="0"/>
        </a:spcBef>
        <a:spcAft>
          <a:spcPct val="0"/>
        </a:spcAft>
        <a:defRPr sz="2400" b="1">
          <a:solidFill>
            <a:schemeClr val="bg1"/>
          </a:solidFill>
          <a:latin typeface="Corbel" panose="020B0503020204020204" pitchFamily="34" charset="0"/>
          <a:ea typeface="+mj-ea"/>
          <a:cs typeface="+mj-cs"/>
        </a:defRPr>
      </a:lvl1pPr>
      <a:lvl2pPr algn="l" defTabSz="597892" rtl="0" eaLnBrk="0" fontAlgn="base" hangingPunct="0">
        <a:spcBef>
          <a:spcPct val="0"/>
        </a:spcBef>
        <a:spcAft>
          <a:spcPct val="0"/>
        </a:spcAft>
        <a:defRPr sz="2031" b="1">
          <a:solidFill>
            <a:schemeClr val="bg1"/>
          </a:solidFill>
          <a:latin typeface="Arial" charset="0"/>
        </a:defRPr>
      </a:lvl2pPr>
      <a:lvl3pPr algn="l" defTabSz="597892" rtl="0" eaLnBrk="0" fontAlgn="base" hangingPunct="0">
        <a:spcBef>
          <a:spcPct val="0"/>
        </a:spcBef>
        <a:spcAft>
          <a:spcPct val="0"/>
        </a:spcAft>
        <a:defRPr sz="2031" b="1">
          <a:solidFill>
            <a:schemeClr val="bg1"/>
          </a:solidFill>
          <a:latin typeface="Arial" charset="0"/>
        </a:defRPr>
      </a:lvl3pPr>
      <a:lvl4pPr algn="l" defTabSz="597892" rtl="0" eaLnBrk="0" fontAlgn="base" hangingPunct="0">
        <a:spcBef>
          <a:spcPct val="0"/>
        </a:spcBef>
        <a:spcAft>
          <a:spcPct val="0"/>
        </a:spcAft>
        <a:defRPr sz="2031" b="1">
          <a:solidFill>
            <a:schemeClr val="bg1"/>
          </a:solidFill>
          <a:latin typeface="Arial" charset="0"/>
        </a:defRPr>
      </a:lvl4pPr>
      <a:lvl5pPr algn="l" defTabSz="597892" rtl="0" eaLnBrk="0" fontAlgn="base" hangingPunct="0">
        <a:spcBef>
          <a:spcPct val="0"/>
        </a:spcBef>
        <a:spcAft>
          <a:spcPct val="0"/>
        </a:spcAft>
        <a:defRPr sz="2031" b="1">
          <a:solidFill>
            <a:schemeClr val="bg1"/>
          </a:solidFill>
          <a:latin typeface="Arial" charset="0"/>
        </a:defRPr>
      </a:lvl5pPr>
      <a:lvl6pPr marL="422041" algn="l" defTabSz="597892" rtl="0" fontAlgn="base">
        <a:spcBef>
          <a:spcPct val="0"/>
        </a:spcBef>
        <a:spcAft>
          <a:spcPct val="0"/>
        </a:spcAft>
        <a:defRPr sz="2031" b="1">
          <a:solidFill>
            <a:schemeClr val="bg1"/>
          </a:solidFill>
          <a:latin typeface="Arial" charset="0"/>
        </a:defRPr>
      </a:lvl6pPr>
      <a:lvl7pPr marL="844083" algn="l" defTabSz="597892" rtl="0" fontAlgn="base">
        <a:spcBef>
          <a:spcPct val="0"/>
        </a:spcBef>
        <a:spcAft>
          <a:spcPct val="0"/>
        </a:spcAft>
        <a:defRPr sz="2031" b="1">
          <a:solidFill>
            <a:schemeClr val="bg1"/>
          </a:solidFill>
          <a:latin typeface="Arial" charset="0"/>
        </a:defRPr>
      </a:lvl7pPr>
      <a:lvl8pPr marL="1266124" algn="l" defTabSz="597892" rtl="0" fontAlgn="base">
        <a:spcBef>
          <a:spcPct val="0"/>
        </a:spcBef>
        <a:spcAft>
          <a:spcPct val="0"/>
        </a:spcAft>
        <a:defRPr sz="2031" b="1">
          <a:solidFill>
            <a:schemeClr val="bg1"/>
          </a:solidFill>
          <a:latin typeface="Arial" charset="0"/>
        </a:defRPr>
      </a:lvl8pPr>
      <a:lvl9pPr marL="1688165" algn="l" defTabSz="597892" rtl="0" fontAlgn="base">
        <a:spcBef>
          <a:spcPct val="0"/>
        </a:spcBef>
        <a:spcAft>
          <a:spcPct val="0"/>
        </a:spcAft>
        <a:defRPr sz="2031" b="1">
          <a:solidFill>
            <a:schemeClr val="bg1"/>
          </a:solidFill>
          <a:latin typeface="Arial" charset="0"/>
        </a:defRPr>
      </a:lvl9pPr>
    </p:titleStyle>
    <p:body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mn-ea"/>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Corbel" panose="020B0503020204020204" pitchFamily="34" charset="0"/>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p:bodyStyle>
    <p:otherStyle>
      <a:defPPr>
        <a:defRPr lang="ko-KR"/>
      </a:defPPr>
      <a:lvl1pPr marL="0" algn="l" defTabSz="844083" rtl="0" eaLnBrk="1" latinLnBrk="1" hangingPunct="1">
        <a:defRPr sz="1662" kern="1200">
          <a:solidFill>
            <a:schemeClr val="tx1"/>
          </a:solidFill>
          <a:latin typeface="+mn-lt"/>
          <a:ea typeface="+mn-ea"/>
          <a:cs typeface="+mn-cs"/>
        </a:defRPr>
      </a:lvl1pPr>
      <a:lvl2pPr marL="422041" algn="l" defTabSz="844083" rtl="0" eaLnBrk="1" latinLnBrk="1" hangingPunct="1">
        <a:defRPr sz="1662" kern="1200">
          <a:solidFill>
            <a:schemeClr val="tx1"/>
          </a:solidFill>
          <a:latin typeface="+mn-lt"/>
          <a:ea typeface="+mn-ea"/>
          <a:cs typeface="+mn-cs"/>
        </a:defRPr>
      </a:lvl2pPr>
      <a:lvl3pPr marL="844083" algn="l" defTabSz="844083" rtl="0" eaLnBrk="1" latinLnBrk="1" hangingPunct="1">
        <a:defRPr sz="1662" kern="1200">
          <a:solidFill>
            <a:schemeClr val="tx1"/>
          </a:solidFill>
          <a:latin typeface="+mn-lt"/>
          <a:ea typeface="+mn-ea"/>
          <a:cs typeface="+mn-cs"/>
        </a:defRPr>
      </a:lvl3pPr>
      <a:lvl4pPr marL="1266124" algn="l" defTabSz="844083" rtl="0" eaLnBrk="1" latinLnBrk="1" hangingPunct="1">
        <a:defRPr sz="1662" kern="1200">
          <a:solidFill>
            <a:schemeClr val="tx1"/>
          </a:solidFill>
          <a:latin typeface="+mn-lt"/>
          <a:ea typeface="+mn-ea"/>
          <a:cs typeface="+mn-cs"/>
        </a:defRPr>
      </a:lvl4pPr>
      <a:lvl5pPr marL="1688165" algn="l" defTabSz="844083" rtl="0" eaLnBrk="1" latinLnBrk="1" hangingPunct="1">
        <a:defRPr sz="1662" kern="1200">
          <a:solidFill>
            <a:schemeClr val="tx1"/>
          </a:solidFill>
          <a:latin typeface="+mn-lt"/>
          <a:ea typeface="+mn-ea"/>
          <a:cs typeface="+mn-cs"/>
        </a:defRPr>
      </a:lvl5pPr>
      <a:lvl6pPr marL="2110207" algn="l" defTabSz="844083" rtl="0" eaLnBrk="1" latinLnBrk="1" hangingPunct="1">
        <a:defRPr sz="1662" kern="1200">
          <a:solidFill>
            <a:schemeClr val="tx1"/>
          </a:solidFill>
          <a:latin typeface="+mn-lt"/>
          <a:ea typeface="+mn-ea"/>
          <a:cs typeface="+mn-cs"/>
        </a:defRPr>
      </a:lvl6pPr>
      <a:lvl7pPr marL="2532248" algn="l" defTabSz="844083" rtl="0" eaLnBrk="1" latinLnBrk="1" hangingPunct="1">
        <a:defRPr sz="1662" kern="1200">
          <a:solidFill>
            <a:schemeClr val="tx1"/>
          </a:solidFill>
          <a:latin typeface="+mn-lt"/>
          <a:ea typeface="+mn-ea"/>
          <a:cs typeface="+mn-cs"/>
        </a:defRPr>
      </a:lvl7pPr>
      <a:lvl8pPr marL="2954289" algn="l" defTabSz="844083" rtl="0" eaLnBrk="1" latinLnBrk="1" hangingPunct="1">
        <a:defRPr sz="1662" kern="1200">
          <a:solidFill>
            <a:schemeClr val="tx1"/>
          </a:solidFill>
          <a:latin typeface="+mn-lt"/>
          <a:ea typeface="+mn-ea"/>
          <a:cs typeface="+mn-cs"/>
        </a:defRPr>
      </a:lvl8pPr>
      <a:lvl9pPr marL="3376331" algn="l" defTabSz="844083" rtl="0" eaLnBrk="1" latinLnBrk="1" hangingPunct="1">
        <a:defRPr sz="166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6FF8754-B9F3-D76F-38C3-B0091EEFC5EF}"/>
              </a:ext>
            </a:extLst>
          </p:cNvPr>
          <p:cNvPicPr>
            <a:picLocks noChangeAspect="1"/>
          </p:cNvPicPr>
          <p:nvPr userDrawn="1"/>
        </p:nvPicPr>
        <p:blipFill rotWithShape="1">
          <a:blip r:embed="rId7">
            <a:clrChange>
              <a:clrFrom>
                <a:srgbClr val="FFFFFF"/>
              </a:clrFrom>
              <a:clrTo>
                <a:srgbClr val="FFFFFF">
                  <a:alpha val="0"/>
                </a:srgbClr>
              </a:clrTo>
            </a:clrChange>
            <a:duotone>
              <a:prstClr val="black"/>
              <a:srgbClr val="C00000">
                <a:tint val="45000"/>
                <a:satMod val="400000"/>
              </a:srgbClr>
            </a:duotone>
          </a:blip>
          <a:srcRect r="24209"/>
          <a:stretch/>
        </p:blipFill>
        <p:spPr>
          <a:xfrm>
            <a:off x="-1255" y="-3606"/>
            <a:ext cx="7376881" cy="792606"/>
          </a:xfrm>
          <a:custGeom>
            <a:avLst/>
            <a:gdLst>
              <a:gd name="connsiteX0" fmla="*/ 0 w 7376881"/>
              <a:gd name="connsiteY0" fmla="*/ 0 h 792606"/>
              <a:gd name="connsiteX1" fmla="*/ 7376881 w 7376881"/>
              <a:gd name="connsiteY1" fmla="*/ 0 h 792606"/>
              <a:gd name="connsiteX2" fmla="*/ 7335083 w 7376881"/>
              <a:gd name="connsiteY2" fmla="*/ 72101 h 792606"/>
              <a:gd name="connsiteX3" fmla="*/ 6478558 w 7376881"/>
              <a:gd name="connsiteY3" fmla="*/ 773769 h 792606"/>
              <a:gd name="connsiteX4" fmla="*/ 6439960 w 7376881"/>
              <a:gd name="connsiteY4" fmla="*/ 792606 h 792606"/>
              <a:gd name="connsiteX5" fmla="*/ 0 w 7376881"/>
              <a:gd name="connsiteY5" fmla="*/ 792606 h 79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76881" h="792606">
                <a:moveTo>
                  <a:pt x="0" y="0"/>
                </a:moveTo>
                <a:lnTo>
                  <a:pt x="7376881" y="0"/>
                </a:lnTo>
                <a:lnTo>
                  <a:pt x="7335083" y="72101"/>
                </a:lnTo>
                <a:cubicBezTo>
                  <a:pt x="7153136" y="331561"/>
                  <a:pt x="6859280" y="569153"/>
                  <a:pt x="6478558" y="773769"/>
                </a:cubicBezTo>
                <a:lnTo>
                  <a:pt x="6439960" y="792606"/>
                </a:lnTo>
                <a:lnTo>
                  <a:pt x="0" y="792606"/>
                </a:lnTo>
                <a:close/>
              </a:path>
            </a:pathLst>
          </a:custGeom>
        </p:spPr>
      </p:pic>
      <p:sp>
        <p:nvSpPr>
          <p:cNvPr id="1027" name="Rectangle 6"/>
          <p:cNvSpPr>
            <a:spLocks noGrp="1" noChangeArrowheads="1"/>
          </p:cNvSpPr>
          <p:nvPr>
            <p:ph type="title"/>
          </p:nvPr>
        </p:nvSpPr>
        <p:spPr bwMode="auto">
          <a:xfrm>
            <a:off x="339971" y="65100"/>
            <a:ext cx="8042031" cy="641350"/>
          </a:xfrm>
          <a:prstGeom prst="rect">
            <a:avLst/>
          </a:prstGeom>
          <a:noFill/>
          <a:ln>
            <a:noFill/>
          </a:ln>
          <a:effectLst/>
          <a:extLst>
            <a:ext uri="{909E8E84-426E-40DD-AFC4-6F175D3DCCD1}">
              <a14:hiddenFill xmlns:a14="http://schemas.microsoft.com/office/drawing/2010/main">
                <a:solidFill>
                  <a:srgbClr val="EE501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ko-KR" dirty="0"/>
              <a:t>Click to edit Master title style</a:t>
            </a:r>
          </a:p>
        </p:txBody>
      </p:sp>
      <p:sp>
        <p:nvSpPr>
          <p:cNvPr id="1031" name="Rectangle 109"/>
          <p:cNvSpPr>
            <a:spLocks noGrp="1" noChangeArrowheads="1"/>
          </p:cNvSpPr>
          <p:nvPr>
            <p:ph type="body" idx="1"/>
          </p:nvPr>
        </p:nvSpPr>
        <p:spPr bwMode="auto">
          <a:xfrm>
            <a:off x="536455" y="1149000"/>
            <a:ext cx="8016997" cy="480000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body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0"/>
            <a:r>
              <a:rPr lang="en-US" altLang="ko-KR" dirty="0"/>
              <a:t>Second level, etc.</a:t>
            </a:r>
          </a:p>
        </p:txBody>
      </p:sp>
      <p:cxnSp>
        <p:nvCxnSpPr>
          <p:cNvPr id="11" name="직선 연결선 10">
            <a:extLst>
              <a:ext uri="{FF2B5EF4-FFF2-40B4-BE49-F238E27FC236}">
                <a16:creationId xmlns:a16="http://schemas.microsoft.com/office/drawing/2014/main" id="{A9CADA37-7BDD-4B7C-8BAC-B00D343C19E7}"/>
              </a:ext>
            </a:extLst>
          </p:cNvPr>
          <p:cNvCxnSpPr>
            <a:cxnSpLocks/>
          </p:cNvCxnSpPr>
          <p:nvPr userDrawn="1"/>
        </p:nvCxnSpPr>
        <p:spPr>
          <a:xfrm>
            <a:off x="0" y="789000"/>
            <a:ext cx="914400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7591A48D-7862-4BD3-BDC0-4940E5CAC71D}"/>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t="29934" b="31683"/>
          <a:stretch/>
        </p:blipFill>
        <p:spPr>
          <a:xfrm>
            <a:off x="7452032" y="396649"/>
            <a:ext cx="1495572" cy="276754"/>
          </a:xfrm>
          <a:prstGeom prst="rect">
            <a:avLst/>
          </a:prstGeom>
        </p:spPr>
      </p:pic>
      <p:sp>
        <p:nvSpPr>
          <p:cNvPr id="4" name="직사각형 3">
            <a:extLst>
              <a:ext uri="{FF2B5EF4-FFF2-40B4-BE49-F238E27FC236}">
                <a16:creationId xmlns:a16="http://schemas.microsoft.com/office/drawing/2014/main" id="{6617EA2C-9563-3A9C-CD52-0AE019419479}"/>
              </a:ext>
            </a:extLst>
          </p:cNvPr>
          <p:cNvSpPr/>
          <p:nvPr userDrawn="1"/>
        </p:nvSpPr>
        <p:spPr>
          <a:xfrm rot="10800000">
            <a:off x="695077" y="6262962"/>
            <a:ext cx="8448923" cy="46038"/>
          </a:xfrm>
          <a:prstGeom prst="rect">
            <a:avLst/>
          </a:prstGeom>
          <a:gradFill flip="none" rotWithShape="1">
            <a:gsLst>
              <a:gs pos="0">
                <a:srgbClr val="9A1F4E"/>
              </a:gs>
              <a:gs pos="25000">
                <a:srgbClr val="9A1F4E"/>
              </a:gs>
              <a:gs pos="7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dirty="0"/>
          </a:p>
        </p:txBody>
      </p:sp>
      <p:pic>
        <p:nvPicPr>
          <p:cNvPr id="5" name="그림 4">
            <a:extLst>
              <a:ext uri="{FF2B5EF4-FFF2-40B4-BE49-F238E27FC236}">
                <a16:creationId xmlns:a16="http://schemas.microsoft.com/office/drawing/2014/main" id="{5BB15DAD-E0C6-A00C-DFBE-C16F6DB13731}"/>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51952" y="6399033"/>
            <a:ext cx="1263900" cy="358297"/>
          </a:xfrm>
          <a:prstGeom prst="rect">
            <a:avLst/>
          </a:prstGeom>
        </p:spPr>
      </p:pic>
      <p:sp>
        <p:nvSpPr>
          <p:cNvPr id="6" name="슬라이드 번호 개체 틀 5">
            <a:extLst>
              <a:ext uri="{FF2B5EF4-FFF2-40B4-BE49-F238E27FC236}">
                <a16:creationId xmlns:a16="http://schemas.microsoft.com/office/drawing/2014/main" id="{4C4BDD22-E678-EB87-D6D2-EB743F53AA76}"/>
              </a:ext>
            </a:extLst>
          </p:cNvPr>
          <p:cNvSpPr txBox="1">
            <a:spLocks/>
          </p:cNvSpPr>
          <p:nvPr userDrawn="1"/>
        </p:nvSpPr>
        <p:spPr>
          <a:xfrm>
            <a:off x="8077200" y="6459538"/>
            <a:ext cx="949569" cy="328612"/>
          </a:xfrm>
          <a:prstGeom prst="rect">
            <a:avLst/>
          </a:prstGeom>
        </p:spPr>
        <p:txBody>
          <a:bodyPr/>
          <a:lstStyle>
            <a:lvl1pPr algn="r">
              <a:defRPr sz="1100">
                <a:solidFill>
                  <a:schemeClr val="tx1">
                    <a:alpha val="50000"/>
                  </a:schemeClr>
                </a:solidFill>
                <a:latin typeface="Arial Black" pitchFamily="34" charset="0"/>
                <a:ea typeface="HY헤드라인M" pitchFamily="18" charset="-127"/>
              </a:defRPr>
            </a:lvl1pPr>
          </a:lstStyle>
          <a:p>
            <a:pPr fontAlgn="auto">
              <a:spcBef>
                <a:spcPts val="0"/>
              </a:spcBef>
              <a:spcAft>
                <a:spcPts val="0"/>
              </a:spcAft>
              <a:buClrTx/>
              <a:buFontTx/>
              <a:buNone/>
              <a:defRPr/>
            </a:pPr>
            <a:fld id="{90FC0BDF-B890-41DA-9838-AE8FE480B3D1}" type="slidenum">
              <a:rPr kumimoji="0" lang="ko-KR" altLang="en-US" sz="1200" b="0" smtClean="0">
                <a:solidFill>
                  <a:srgbClr val="002060"/>
                </a:solidFill>
                <a:latin typeface="+mn-ea"/>
                <a:ea typeface="+mn-ea"/>
              </a:rPr>
              <a:pPr fontAlgn="auto">
                <a:spcBef>
                  <a:spcPts val="0"/>
                </a:spcBef>
                <a:spcAft>
                  <a:spcPts val="0"/>
                </a:spcAft>
                <a:buClrTx/>
                <a:buFontTx/>
                <a:buNone/>
                <a:defRPr/>
              </a:pPr>
              <a:t>‹#›</a:t>
            </a:fld>
            <a:endParaRPr kumimoji="0" lang="en-US" altLang="ko-KR" sz="1200" b="0" dirty="0">
              <a:solidFill>
                <a:srgbClr val="002060"/>
              </a:solidFill>
              <a:latin typeface="+mn-ea"/>
              <a:ea typeface="+mn-ea"/>
            </a:endParaRPr>
          </a:p>
        </p:txBody>
      </p:sp>
    </p:spTree>
    <p:extLst>
      <p:ext uri="{BB962C8B-B14F-4D97-AF65-F5344CB8AC3E}">
        <p14:creationId xmlns:p14="http://schemas.microsoft.com/office/powerpoint/2010/main" val="1240662810"/>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Lst>
  <p:transition/>
  <p:hf hdr="0" ftr="0" dt="0"/>
  <p:txStyles>
    <p:titleStyle>
      <a:lvl1pPr algn="l" defTabSz="597892" rtl="0" eaLnBrk="0" fontAlgn="base" hangingPunct="0">
        <a:spcBef>
          <a:spcPct val="0"/>
        </a:spcBef>
        <a:spcAft>
          <a:spcPct val="0"/>
        </a:spcAft>
        <a:defRPr sz="2400" b="1">
          <a:solidFill>
            <a:schemeClr val="bg1"/>
          </a:solidFill>
          <a:latin typeface="Corbel" panose="020B0503020204020204" pitchFamily="34" charset="0"/>
          <a:ea typeface="+mj-ea"/>
          <a:cs typeface="+mj-cs"/>
        </a:defRPr>
      </a:lvl1pPr>
      <a:lvl2pPr algn="l" defTabSz="597892" rtl="0" eaLnBrk="0" fontAlgn="base" hangingPunct="0">
        <a:spcBef>
          <a:spcPct val="0"/>
        </a:spcBef>
        <a:spcAft>
          <a:spcPct val="0"/>
        </a:spcAft>
        <a:defRPr sz="2031" b="1">
          <a:solidFill>
            <a:schemeClr val="bg1"/>
          </a:solidFill>
          <a:latin typeface="Arial" charset="0"/>
        </a:defRPr>
      </a:lvl2pPr>
      <a:lvl3pPr algn="l" defTabSz="597892" rtl="0" eaLnBrk="0" fontAlgn="base" hangingPunct="0">
        <a:spcBef>
          <a:spcPct val="0"/>
        </a:spcBef>
        <a:spcAft>
          <a:spcPct val="0"/>
        </a:spcAft>
        <a:defRPr sz="2031" b="1">
          <a:solidFill>
            <a:schemeClr val="bg1"/>
          </a:solidFill>
          <a:latin typeface="Arial" charset="0"/>
        </a:defRPr>
      </a:lvl3pPr>
      <a:lvl4pPr algn="l" defTabSz="597892" rtl="0" eaLnBrk="0" fontAlgn="base" hangingPunct="0">
        <a:spcBef>
          <a:spcPct val="0"/>
        </a:spcBef>
        <a:spcAft>
          <a:spcPct val="0"/>
        </a:spcAft>
        <a:defRPr sz="2031" b="1">
          <a:solidFill>
            <a:schemeClr val="bg1"/>
          </a:solidFill>
          <a:latin typeface="Arial" charset="0"/>
        </a:defRPr>
      </a:lvl4pPr>
      <a:lvl5pPr algn="l" defTabSz="597892" rtl="0" eaLnBrk="0" fontAlgn="base" hangingPunct="0">
        <a:spcBef>
          <a:spcPct val="0"/>
        </a:spcBef>
        <a:spcAft>
          <a:spcPct val="0"/>
        </a:spcAft>
        <a:defRPr sz="2031" b="1">
          <a:solidFill>
            <a:schemeClr val="bg1"/>
          </a:solidFill>
          <a:latin typeface="Arial" charset="0"/>
        </a:defRPr>
      </a:lvl5pPr>
      <a:lvl6pPr marL="422041" algn="l" defTabSz="597892" rtl="0" fontAlgn="base">
        <a:spcBef>
          <a:spcPct val="0"/>
        </a:spcBef>
        <a:spcAft>
          <a:spcPct val="0"/>
        </a:spcAft>
        <a:defRPr sz="2031" b="1">
          <a:solidFill>
            <a:schemeClr val="bg1"/>
          </a:solidFill>
          <a:latin typeface="Arial" charset="0"/>
        </a:defRPr>
      </a:lvl6pPr>
      <a:lvl7pPr marL="844083" algn="l" defTabSz="597892" rtl="0" fontAlgn="base">
        <a:spcBef>
          <a:spcPct val="0"/>
        </a:spcBef>
        <a:spcAft>
          <a:spcPct val="0"/>
        </a:spcAft>
        <a:defRPr sz="2031" b="1">
          <a:solidFill>
            <a:schemeClr val="bg1"/>
          </a:solidFill>
          <a:latin typeface="Arial" charset="0"/>
        </a:defRPr>
      </a:lvl7pPr>
      <a:lvl8pPr marL="1266124" algn="l" defTabSz="597892" rtl="0" fontAlgn="base">
        <a:spcBef>
          <a:spcPct val="0"/>
        </a:spcBef>
        <a:spcAft>
          <a:spcPct val="0"/>
        </a:spcAft>
        <a:defRPr sz="2031" b="1">
          <a:solidFill>
            <a:schemeClr val="bg1"/>
          </a:solidFill>
          <a:latin typeface="Arial" charset="0"/>
        </a:defRPr>
      </a:lvl8pPr>
      <a:lvl9pPr marL="1688165" algn="l" defTabSz="597892" rtl="0" fontAlgn="base">
        <a:spcBef>
          <a:spcPct val="0"/>
        </a:spcBef>
        <a:spcAft>
          <a:spcPct val="0"/>
        </a:spcAft>
        <a:defRPr sz="2031" b="1">
          <a:solidFill>
            <a:schemeClr val="bg1"/>
          </a:solidFill>
          <a:latin typeface="Arial" charset="0"/>
        </a:defRPr>
      </a:lvl9pPr>
    </p:titleStyle>
    <p:body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mn-ea"/>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Corbel" panose="020B0503020204020204" pitchFamily="34" charset="0"/>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p:bodyStyle>
    <p:otherStyle>
      <a:defPPr>
        <a:defRPr lang="ko-KR"/>
      </a:defPPr>
      <a:lvl1pPr marL="0" algn="l" defTabSz="844083" rtl="0" eaLnBrk="1" latinLnBrk="1" hangingPunct="1">
        <a:defRPr sz="1662" kern="1200">
          <a:solidFill>
            <a:schemeClr val="tx1"/>
          </a:solidFill>
          <a:latin typeface="+mn-lt"/>
          <a:ea typeface="+mn-ea"/>
          <a:cs typeface="+mn-cs"/>
        </a:defRPr>
      </a:lvl1pPr>
      <a:lvl2pPr marL="422041" algn="l" defTabSz="844083" rtl="0" eaLnBrk="1" latinLnBrk="1" hangingPunct="1">
        <a:defRPr sz="1662" kern="1200">
          <a:solidFill>
            <a:schemeClr val="tx1"/>
          </a:solidFill>
          <a:latin typeface="+mn-lt"/>
          <a:ea typeface="+mn-ea"/>
          <a:cs typeface="+mn-cs"/>
        </a:defRPr>
      </a:lvl2pPr>
      <a:lvl3pPr marL="844083" algn="l" defTabSz="844083" rtl="0" eaLnBrk="1" latinLnBrk="1" hangingPunct="1">
        <a:defRPr sz="1662" kern="1200">
          <a:solidFill>
            <a:schemeClr val="tx1"/>
          </a:solidFill>
          <a:latin typeface="+mn-lt"/>
          <a:ea typeface="+mn-ea"/>
          <a:cs typeface="+mn-cs"/>
        </a:defRPr>
      </a:lvl3pPr>
      <a:lvl4pPr marL="1266124" algn="l" defTabSz="844083" rtl="0" eaLnBrk="1" latinLnBrk="1" hangingPunct="1">
        <a:defRPr sz="1662" kern="1200">
          <a:solidFill>
            <a:schemeClr val="tx1"/>
          </a:solidFill>
          <a:latin typeface="+mn-lt"/>
          <a:ea typeface="+mn-ea"/>
          <a:cs typeface="+mn-cs"/>
        </a:defRPr>
      </a:lvl4pPr>
      <a:lvl5pPr marL="1688165" algn="l" defTabSz="844083" rtl="0" eaLnBrk="1" latinLnBrk="1" hangingPunct="1">
        <a:defRPr sz="1662" kern="1200">
          <a:solidFill>
            <a:schemeClr val="tx1"/>
          </a:solidFill>
          <a:latin typeface="+mn-lt"/>
          <a:ea typeface="+mn-ea"/>
          <a:cs typeface="+mn-cs"/>
        </a:defRPr>
      </a:lvl5pPr>
      <a:lvl6pPr marL="2110207" algn="l" defTabSz="844083" rtl="0" eaLnBrk="1" latinLnBrk="1" hangingPunct="1">
        <a:defRPr sz="1662" kern="1200">
          <a:solidFill>
            <a:schemeClr val="tx1"/>
          </a:solidFill>
          <a:latin typeface="+mn-lt"/>
          <a:ea typeface="+mn-ea"/>
          <a:cs typeface="+mn-cs"/>
        </a:defRPr>
      </a:lvl6pPr>
      <a:lvl7pPr marL="2532248" algn="l" defTabSz="844083" rtl="0" eaLnBrk="1" latinLnBrk="1" hangingPunct="1">
        <a:defRPr sz="1662" kern="1200">
          <a:solidFill>
            <a:schemeClr val="tx1"/>
          </a:solidFill>
          <a:latin typeface="+mn-lt"/>
          <a:ea typeface="+mn-ea"/>
          <a:cs typeface="+mn-cs"/>
        </a:defRPr>
      </a:lvl7pPr>
      <a:lvl8pPr marL="2954289" algn="l" defTabSz="844083" rtl="0" eaLnBrk="1" latinLnBrk="1" hangingPunct="1">
        <a:defRPr sz="1662" kern="1200">
          <a:solidFill>
            <a:schemeClr val="tx1"/>
          </a:solidFill>
          <a:latin typeface="+mn-lt"/>
          <a:ea typeface="+mn-ea"/>
          <a:cs typeface="+mn-cs"/>
        </a:defRPr>
      </a:lvl8pPr>
      <a:lvl9pPr marL="3376331" algn="l" defTabSz="844083" rtl="0" eaLnBrk="1" latinLnBrk="1"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mailto:mAP@0.5"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mailto:mAP@0.5:0.05:0.95"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s://www.researchgate.net/publication/370612828_Improved_Convolutional_Neural_Network_YOLOv5_for_Underwater_Target_Detection_Based_on_Autonomous_Underwater_Helicopter?_tp=eyJjb250ZXh0Ijp7ImZpcnN0UGFnZSI6Il9kaXJlY3QiLCJwYWdlIjoiX2RpcmVjdCJ9fQ" TargetMode="External"/><Relationship Id="rId3" Type="http://schemas.openxmlformats.org/officeDocument/2006/relationships/hyperlink" Target="https://www.verifiedmarketresearch.com/product/pcb-assembly-market/?utm_source=chatgpt.com" TargetMode="External"/><Relationship Id="rId7" Type="http://schemas.openxmlformats.org/officeDocument/2006/relationships/hyperlink" Target="https://herbwood.tistory.com/18" TargetMode="External"/><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hyperlink" Target="https://arxiv.org/pdf/1612.03144.pdf" TargetMode="External"/><Relationship Id="rId5" Type="http://schemas.openxmlformats.org/officeDocument/2006/relationships/hyperlink" Target="https://www.mdpi.com/2079-9292/14/6/1104" TargetMode="External"/><Relationship Id="rId4" Type="http://schemas.openxmlformats.org/officeDocument/2006/relationships/hyperlink" Target="https://www.gminsights.com/industry-analysis/printed-circuit-board-assembly-market?utm_source=chatgpt.com"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sciencedirect.com/science/article/pii/S2590123023000956"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os-journal.info/journalid/10321" TargetMode="External"/><Relationship Id="rId4" Type="http://schemas.openxmlformats.org/officeDocument/2006/relationships/hyperlink" Target="https://github.com/JiaLim98/YOLO-PC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9951C254-D3FE-4F55-B884-40C49A8602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9934" b="31683"/>
          <a:stretch/>
        </p:blipFill>
        <p:spPr>
          <a:xfrm>
            <a:off x="7452032" y="6399033"/>
            <a:ext cx="1444806" cy="267360"/>
          </a:xfrm>
          <a:prstGeom prst="rect">
            <a:avLst/>
          </a:prstGeom>
        </p:spPr>
      </p:pic>
      <p:sp>
        <p:nvSpPr>
          <p:cNvPr id="9" name="TextBox 8">
            <a:extLst>
              <a:ext uri="{FF2B5EF4-FFF2-40B4-BE49-F238E27FC236}">
                <a16:creationId xmlns:a16="http://schemas.microsoft.com/office/drawing/2014/main" id="{CA742296-B25A-27A7-7E69-7939DB0BA19F}"/>
              </a:ext>
            </a:extLst>
          </p:cNvPr>
          <p:cNvSpPr txBox="1"/>
          <p:nvPr/>
        </p:nvSpPr>
        <p:spPr>
          <a:xfrm>
            <a:off x="1016960" y="2193435"/>
            <a:ext cx="7110079" cy="875561"/>
          </a:xfrm>
          <a:prstGeom prst="rect">
            <a:avLst/>
          </a:prstGeom>
          <a:noFill/>
        </p:spPr>
        <p:txBody>
          <a:bodyPr wrap="square">
            <a:spAutoFit/>
          </a:bodyPr>
          <a:lstStyle/>
          <a:p>
            <a:pPr marL="38100" marR="0" indent="0" algn="ctr" fontAlgn="base" latinLnBrk="1">
              <a:lnSpc>
                <a:spcPct val="130000"/>
              </a:lnSpc>
              <a:spcBef>
                <a:spcPts val="0"/>
              </a:spcBef>
              <a:spcAft>
                <a:spcPts val="0"/>
              </a:spcAft>
            </a:pPr>
            <a:r>
              <a:rPr lang="ko-KR" altLang="en-US" sz="4400" b="1" dirty="0">
                <a:solidFill>
                  <a:srgbClr val="002060"/>
                </a:solidFill>
                <a:latin typeface="맑은 고딕" panose="020B0503020000020004" pitchFamily="50" charset="-127"/>
                <a:ea typeface="맑은 고딕" panose="020B0503020000020004" pitchFamily="50" charset="-127"/>
                <a:cs typeface="+mj-cs"/>
              </a:rPr>
              <a:t>프로젝트</a:t>
            </a:r>
            <a:r>
              <a:rPr lang="en-US" altLang="ko-KR" sz="4400" b="1" dirty="0">
                <a:solidFill>
                  <a:srgbClr val="002060"/>
                </a:solidFill>
                <a:latin typeface="맑은 고딕" panose="020B0503020000020004" pitchFamily="50" charset="-127"/>
                <a:ea typeface="맑은 고딕" panose="020B0503020000020004" pitchFamily="50" charset="-127"/>
                <a:cs typeface="+mj-cs"/>
              </a:rPr>
              <a:t> #1 </a:t>
            </a:r>
            <a:r>
              <a:rPr lang="ko-KR" altLang="en-US" sz="4400" b="1" dirty="0">
                <a:solidFill>
                  <a:srgbClr val="002060"/>
                </a:solidFill>
                <a:latin typeface="맑은 고딕" panose="020B0503020000020004" pitchFamily="50" charset="-127"/>
                <a:ea typeface="맑은 고딕" panose="020B0503020000020004" pitchFamily="50" charset="-127"/>
                <a:cs typeface="+mj-cs"/>
              </a:rPr>
              <a:t>발표평가</a:t>
            </a:r>
            <a:endParaRPr lang="en-US" altLang="ko-KR" sz="4400" b="1" dirty="0">
              <a:solidFill>
                <a:srgbClr val="002060"/>
              </a:solidFill>
              <a:latin typeface="맑은 고딕" panose="020B0503020000020004" pitchFamily="50" charset="-127"/>
              <a:ea typeface="맑은 고딕" panose="020B0503020000020004" pitchFamily="50" charset="-127"/>
              <a:cs typeface="+mj-cs"/>
            </a:endParaRPr>
          </a:p>
        </p:txBody>
      </p:sp>
      <p:sp>
        <p:nvSpPr>
          <p:cNvPr id="8" name="Rectangle 3">
            <a:extLst>
              <a:ext uri="{FF2B5EF4-FFF2-40B4-BE49-F238E27FC236}">
                <a16:creationId xmlns:a16="http://schemas.microsoft.com/office/drawing/2014/main" id="{7DA4912B-7505-A2FB-FBB8-4DF4D2A2338F}"/>
              </a:ext>
            </a:extLst>
          </p:cNvPr>
          <p:cNvSpPr txBox="1">
            <a:spLocks noChangeArrowheads="1"/>
          </p:cNvSpPr>
          <p:nvPr/>
        </p:nvSpPr>
        <p:spPr bwMode="auto">
          <a:xfrm>
            <a:off x="1421963" y="4878004"/>
            <a:ext cx="6300072" cy="79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06" tIns="42203" rIns="84406" bIns="42203" numCol="1" anchor="t" anchorCtr="0" compatLnSpc="1">
            <a:prstTxWarp prst="textNoShape">
              <a:avLst/>
            </a:prstTxWarp>
          </a:bodyPr>
          <a:lstStyle>
            <a:lvl1pPr marL="0" indent="0" algn="l" defTabSz="647700" rtl="0" eaLnBrk="0" fontAlgn="base" hangingPunct="0">
              <a:lnSpc>
                <a:spcPct val="100000"/>
              </a:lnSpc>
              <a:spcBef>
                <a:spcPct val="25000"/>
              </a:spcBef>
              <a:spcAft>
                <a:spcPct val="0"/>
              </a:spcAft>
              <a:buClr>
                <a:srgbClr val="F37121"/>
              </a:buClr>
              <a:buFont typeface="Wingdings" pitchFamily="2" charset="2"/>
              <a:buNone/>
              <a:defRPr sz="1600" b="1">
                <a:solidFill>
                  <a:schemeClr val="bg1"/>
                </a:solidFill>
                <a:latin typeface="+mn-lt"/>
                <a:ea typeface="+mn-ea"/>
                <a:cs typeface="+mn-cs"/>
              </a:defRPr>
            </a:lvl1pPr>
            <a:lvl2pPr marL="444500" indent="-180975" algn="l" defTabSz="647700" rtl="0" eaLnBrk="0" fontAlgn="base" hangingPunct="0">
              <a:lnSpc>
                <a:spcPct val="105000"/>
              </a:lnSpc>
              <a:spcBef>
                <a:spcPct val="5000"/>
              </a:spcBef>
              <a:spcAft>
                <a:spcPct val="0"/>
              </a:spcAft>
              <a:buClr>
                <a:srgbClr val="F37121"/>
              </a:buClr>
              <a:buFont typeface="Arial Unicode MS" pitchFamily="50" charset="-127"/>
              <a:buChar char="–"/>
              <a:defRPr sz="1400">
                <a:solidFill>
                  <a:srgbClr val="000000"/>
                </a:solidFill>
                <a:latin typeface="+mn-lt"/>
              </a:defRPr>
            </a:lvl2pPr>
            <a:lvl3pPr marL="628650" indent="-182563" algn="l" defTabSz="647700" rtl="0" eaLnBrk="0" fontAlgn="base" hangingPunct="0">
              <a:lnSpc>
                <a:spcPct val="108000"/>
              </a:lnSpc>
              <a:spcBef>
                <a:spcPct val="8000"/>
              </a:spcBef>
              <a:spcAft>
                <a:spcPct val="0"/>
              </a:spcAft>
              <a:buClr>
                <a:srgbClr val="F37121"/>
              </a:buClr>
              <a:buFont typeface="Wingdings" pitchFamily="2" charset="2"/>
              <a:buChar char="§"/>
              <a:defRPr sz="1400">
                <a:solidFill>
                  <a:srgbClr val="000000"/>
                </a:solidFill>
                <a:latin typeface="+mn-lt"/>
              </a:defRPr>
            </a:lvl3pPr>
            <a:lvl4pPr marL="811213" indent="-180975" algn="l" defTabSz="647700" rtl="0" eaLnBrk="0" fontAlgn="base" hangingPunct="0">
              <a:lnSpc>
                <a:spcPct val="108000"/>
              </a:lnSpc>
              <a:spcBef>
                <a:spcPct val="8000"/>
              </a:spcBef>
              <a:spcAft>
                <a:spcPct val="0"/>
              </a:spcAft>
              <a:buClr>
                <a:srgbClr val="F37121"/>
              </a:buClr>
              <a:buFont typeface="Arial" pitchFamily="34" charset="0"/>
              <a:buChar char="-"/>
              <a:defRPr sz="1400">
                <a:solidFill>
                  <a:srgbClr val="000000"/>
                </a:solidFill>
                <a:latin typeface="+mn-lt"/>
              </a:defRPr>
            </a:lvl4pPr>
            <a:lvl5pPr marL="993775" indent="-180975" algn="l" defTabSz="647700" rtl="0" eaLnBrk="0" fontAlgn="base" hangingPunct="0">
              <a:lnSpc>
                <a:spcPct val="108000"/>
              </a:lnSpc>
              <a:spcBef>
                <a:spcPct val="8000"/>
              </a:spcBef>
              <a:spcAft>
                <a:spcPct val="0"/>
              </a:spcAft>
              <a:buClr>
                <a:srgbClr val="F37121"/>
              </a:buClr>
              <a:buFont typeface="Wingdings" pitchFamily="2" charset="2"/>
              <a:buChar char="§"/>
              <a:defRPr sz="1400">
                <a:solidFill>
                  <a:srgbClr val="000000"/>
                </a:solidFill>
                <a:latin typeface="+mn-lt"/>
              </a:defRPr>
            </a:lvl5pPr>
            <a:lvl6pPr marL="1450975" indent="-180975" algn="l" defTabSz="647700" rtl="0" fontAlgn="base">
              <a:lnSpc>
                <a:spcPct val="108000"/>
              </a:lnSpc>
              <a:spcBef>
                <a:spcPct val="8000"/>
              </a:spcBef>
              <a:spcAft>
                <a:spcPct val="0"/>
              </a:spcAft>
              <a:buClr>
                <a:srgbClr val="F37121"/>
              </a:buClr>
              <a:buFont typeface="Wingdings" pitchFamily="2" charset="2"/>
              <a:buChar char="§"/>
              <a:defRPr sz="1400">
                <a:solidFill>
                  <a:srgbClr val="000000"/>
                </a:solidFill>
                <a:latin typeface="+mn-lt"/>
              </a:defRPr>
            </a:lvl6pPr>
            <a:lvl7pPr marL="1908175" indent="-180975" algn="l" defTabSz="647700" rtl="0" fontAlgn="base">
              <a:lnSpc>
                <a:spcPct val="108000"/>
              </a:lnSpc>
              <a:spcBef>
                <a:spcPct val="8000"/>
              </a:spcBef>
              <a:spcAft>
                <a:spcPct val="0"/>
              </a:spcAft>
              <a:buClr>
                <a:srgbClr val="F37121"/>
              </a:buClr>
              <a:buFont typeface="Wingdings" pitchFamily="2" charset="2"/>
              <a:buChar char="§"/>
              <a:defRPr sz="1400">
                <a:solidFill>
                  <a:srgbClr val="000000"/>
                </a:solidFill>
                <a:latin typeface="+mn-lt"/>
              </a:defRPr>
            </a:lvl7pPr>
            <a:lvl8pPr marL="2365375" indent="-180975" algn="l" defTabSz="647700" rtl="0" fontAlgn="base">
              <a:lnSpc>
                <a:spcPct val="108000"/>
              </a:lnSpc>
              <a:spcBef>
                <a:spcPct val="8000"/>
              </a:spcBef>
              <a:spcAft>
                <a:spcPct val="0"/>
              </a:spcAft>
              <a:buClr>
                <a:srgbClr val="F37121"/>
              </a:buClr>
              <a:buFont typeface="Wingdings" pitchFamily="2" charset="2"/>
              <a:buChar char="§"/>
              <a:defRPr sz="1400">
                <a:solidFill>
                  <a:srgbClr val="000000"/>
                </a:solidFill>
                <a:latin typeface="+mn-lt"/>
              </a:defRPr>
            </a:lvl8pPr>
            <a:lvl9pPr marL="2822575" indent="-180975" algn="l" defTabSz="647700" rtl="0" fontAlgn="base">
              <a:lnSpc>
                <a:spcPct val="108000"/>
              </a:lnSpc>
              <a:spcBef>
                <a:spcPct val="8000"/>
              </a:spcBef>
              <a:spcAft>
                <a:spcPct val="0"/>
              </a:spcAft>
              <a:buClr>
                <a:srgbClr val="F37121"/>
              </a:buClr>
              <a:buFont typeface="Wingdings" pitchFamily="2" charset="2"/>
              <a:buChar char="§"/>
              <a:defRPr sz="1400">
                <a:solidFill>
                  <a:srgbClr val="000000"/>
                </a:solidFill>
                <a:latin typeface="+mn-lt"/>
              </a:defRPr>
            </a:lvl9pPr>
          </a:lstStyle>
          <a:p>
            <a:pPr algn="ctr" eaLnBrk="1" hangingPunct="1"/>
            <a:r>
              <a:rPr lang="en-US" altLang="ko-KR" b="0" dirty="0">
                <a:solidFill>
                  <a:srgbClr val="002060"/>
                </a:solidFill>
                <a:latin typeface="맑은 고딕" pitchFamily="50" charset="-127"/>
                <a:ea typeface="맑은 고딕" pitchFamily="50" charset="-127"/>
              </a:rPr>
              <a:t>[5</a:t>
            </a:r>
            <a:r>
              <a:rPr lang="ko-KR" altLang="en-US" b="0" dirty="0">
                <a:solidFill>
                  <a:srgbClr val="002060"/>
                </a:solidFill>
                <a:latin typeface="맑은 고딕" pitchFamily="50" charset="-127"/>
                <a:ea typeface="맑은 고딕" pitchFamily="50" charset="-127"/>
              </a:rPr>
              <a:t>조</a:t>
            </a:r>
            <a:r>
              <a:rPr lang="en-US" altLang="ko-KR" b="0" dirty="0">
                <a:solidFill>
                  <a:srgbClr val="002060"/>
                </a:solidFill>
                <a:latin typeface="맑은 고딕" pitchFamily="50" charset="-127"/>
                <a:ea typeface="맑은 고딕" pitchFamily="50" charset="-127"/>
              </a:rPr>
              <a:t>] </a:t>
            </a:r>
            <a:r>
              <a:rPr lang="ko-KR" altLang="en-US" b="0" dirty="0" err="1">
                <a:solidFill>
                  <a:srgbClr val="002060"/>
                </a:solidFill>
                <a:latin typeface="맑은 고딕" pitchFamily="50" charset="-127"/>
                <a:ea typeface="맑은 고딕" pitchFamily="50" charset="-127"/>
              </a:rPr>
              <a:t>김연지</a:t>
            </a:r>
            <a:r>
              <a:rPr lang="en-US" altLang="ko-KR" b="0" dirty="0">
                <a:solidFill>
                  <a:srgbClr val="002060"/>
                </a:solidFill>
                <a:latin typeface="맑은 고딕" pitchFamily="50" charset="-127"/>
                <a:ea typeface="맑은 고딕" pitchFamily="50" charset="-127"/>
              </a:rPr>
              <a:t>(</a:t>
            </a:r>
            <a:r>
              <a:rPr lang="ko-KR" altLang="en-US" b="0" dirty="0">
                <a:solidFill>
                  <a:srgbClr val="002060"/>
                </a:solidFill>
                <a:latin typeface="맑은 고딕" pitchFamily="50" charset="-127"/>
                <a:ea typeface="맑은 고딕" pitchFamily="50" charset="-127"/>
              </a:rPr>
              <a:t>팀장</a:t>
            </a:r>
            <a:r>
              <a:rPr lang="en-US" altLang="ko-KR" b="0" dirty="0">
                <a:solidFill>
                  <a:srgbClr val="002060"/>
                </a:solidFill>
                <a:latin typeface="맑은 고딕" pitchFamily="50" charset="-127"/>
                <a:ea typeface="맑은 고딕" pitchFamily="50" charset="-127"/>
              </a:rPr>
              <a:t>), </a:t>
            </a:r>
            <a:r>
              <a:rPr lang="ko-KR" altLang="en-US" b="0" dirty="0">
                <a:solidFill>
                  <a:srgbClr val="002060"/>
                </a:solidFill>
                <a:latin typeface="맑은 고딕" pitchFamily="50" charset="-127"/>
                <a:ea typeface="맑은 고딕" pitchFamily="50" charset="-127"/>
              </a:rPr>
              <a:t>장욱진</a:t>
            </a:r>
            <a:endParaRPr lang="en-US" altLang="ko-KR" b="0" dirty="0">
              <a:solidFill>
                <a:srgbClr val="002060"/>
              </a:solidFill>
              <a:latin typeface="맑은 고딕" pitchFamily="50" charset="-127"/>
              <a:ea typeface="맑은 고딕" pitchFamily="50" charset="-127"/>
            </a:endParaRPr>
          </a:p>
          <a:p>
            <a:pPr algn="ctr" eaLnBrk="1" hangingPunct="1"/>
            <a:r>
              <a:rPr lang="en-US" altLang="ko-KR" b="0" dirty="0">
                <a:solidFill>
                  <a:srgbClr val="002060"/>
                </a:solidFill>
                <a:latin typeface="맑은 고딕" pitchFamily="50" charset="-127"/>
                <a:ea typeface="맑은 고딕" pitchFamily="50" charset="-127"/>
              </a:rPr>
              <a:t>kyj23520@naver.com, jangwj92@cbnu.ac.kr</a:t>
            </a:r>
          </a:p>
          <a:p>
            <a:pPr algn="ctr" eaLnBrk="1" hangingPunct="1"/>
            <a:r>
              <a:rPr lang="ko-KR" altLang="en-US" b="0" dirty="0">
                <a:solidFill>
                  <a:srgbClr val="002060"/>
                </a:solidFill>
                <a:latin typeface="맑은 고딕" pitchFamily="50" charset="-127"/>
                <a:ea typeface="맑은 고딕" pitchFamily="50" charset="-127"/>
              </a:rPr>
              <a:t>충</a:t>
            </a:r>
            <a:r>
              <a:rPr lang="ko-KR" altLang="en-US" b="0" dirty="0">
                <a:solidFill>
                  <a:srgbClr val="002060"/>
                </a:solidFill>
                <a:latin typeface="맑은 고딕" pitchFamily="50" charset="-127"/>
              </a:rPr>
              <a:t>북대학교 산업인공지능학과</a:t>
            </a:r>
            <a:endParaRPr lang="en-GB" altLang="ko-KR" b="0" dirty="0">
              <a:solidFill>
                <a:srgbClr val="002060"/>
              </a:solidFill>
              <a:latin typeface="맑은 고딕" pitchFamily="50" charset="-127"/>
              <a:ea typeface="맑은 고딕" pitchFamily="50" charset="-127"/>
            </a:endParaRPr>
          </a:p>
          <a:p>
            <a:pPr algn="ctr" eaLnBrk="1" hangingPunct="1"/>
            <a:endParaRPr lang="en-GB" altLang="ko-KR" b="0" dirty="0">
              <a:solidFill>
                <a:srgbClr val="002060"/>
              </a:solidFill>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25D12AAC-3E69-1D46-503B-5B89E4C8F6DA}"/>
              </a:ext>
            </a:extLst>
          </p:cNvPr>
          <p:cNvSpPr txBox="1"/>
          <p:nvPr/>
        </p:nvSpPr>
        <p:spPr>
          <a:xfrm>
            <a:off x="656956" y="3068996"/>
            <a:ext cx="7830088" cy="519566"/>
          </a:xfrm>
          <a:prstGeom prst="rect">
            <a:avLst/>
          </a:prstGeom>
          <a:noFill/>
        </p:spPr>
        <p:txBody>
          <a:bodyPr wrap="square">
            <a:spAutoFit/>
          </a:bodyPr>
          <a:lstStyle/>
          <a:p>
            <a:pPr marL="38100" marR="0" indent="0" algn="ctr" fontAlgn="base" latinLnBrk="1">
              <a:lnSpc>
                <a:spcPct val="130000"/>
              </a:lnSpc>
              <a:spcBef>
                <a:spcPts val="0"/>
              </a:spcBef>
              <a:spcAft>
                <a:spcPts val="0"/>
              </a:spcAft>
            </a:pPr>
            <a:r>
              <a:rPr lang="ko-KR" altLang="en-US" sz="2400" b="1" dirty="0">
                <a:solidFill>
                  <a:schemeClr val="bg1">
                    <a:lumMod val="50000"/>
                  </a:schemeClr>
                </a:solidFill>
                <a:latin typeface="맑은 고딕" panose="020B0503020000020004" pitchFamily="50" charset="-127"/>
                <a:ea typeface="맑은 고딕" panose="020B0503020000020004" pitchFamily="50" charset="-127"/>
                <a:cs typeface="+mj-cs"/>
              </a:rPr>
              <a:t>딥러닝 기반 논문 리뷰</a:t>
            </a:r>
            <a:endParaRPr lang="en-US" altLang="ko-KR" sz="2400" b="1" dirty="0">
              <a:solidFill>
                <a:schemeClr val="bg1">
                  <a:lumMod val="50000"/>
                </a:schemeClr>
              </a:solidFill>
              <a:latin typeface="맑은 고딕" panose="020B0503020000020004" pitchFamily="50" charset="-127"/>
              <a:ea typeface="맑은 고딕" panose="020B0503020000020004" pitchFamily="50" charset="-127"/>
              <a:cs typeface="+mj-cs"/>
            </a:endParaRPr>
          </a:p>
        </p:txBody>
      </p:sp>
      <p:sp>
        <p:nvSpPr>
          <p:cNvPr id="5" name="사각형: 둥근 모서리 4">
            <a:extLst>
              <a:ext uri="{FF2B5EF4-FFF2-40B4-BE49-F238E27FC236}">
                <a16:creationId xmlns:a16="http://schemas.microsoft.com/office/drawing/2014/main" id="{C571C43D-1094-CBC8-93A7-E64A401C7D9C}"/>
              </a:ext>
            </a:extLst>
          </p:cNvPr>
          <p:cNvSpPr/>
          <p:nvPr/>
        </p:nvSpPr>
        <p:spPr bwMode="auto">
          <a:xfrm>
            <a:off x="115260" y="102298"/>
            <a:ext cx="2678427" cy="270003"/>
          </a:xfrm>
          <a:prstGeom prst="roundRect">
            <a:avLst>
              <a:gd name="adj" fmla="val 50000"/>
            </a:avLst>
          </a:prstGeom>
          <a:solidFill>
            <a:srgbClr val="00206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ko-KR" altLang="en-US" sz="1200" b="1" i="0" u="none" strike="noStrike" cap="none" normalizeH="0" baseline="0" dirty="0" err="1">
                <a:ln>
                  <a:noFill/>
                </a:ln>
                <a:solidFill>
                  <a:schemeClr val="bg1"/>
                </a:solidFill>
                <a:effectLst/>
                <a:latin typeface="+mn-ea"/>
              </a:rPr>
              <a:t>지능화캡스톤프로젝트</a:t>
            </a:r>
            <a:r>
              <a:rPr kumimoji="0" lang="ko-KR" altLang="en-US" sz="1200" b="1" i="0" u="none" strike="noStrike" cap="none" normalizeH="0" baseline="0" dirty="0">
                <a:ln>
                  <a:noFill/>
                </a:ln>
                <a:solidFill>
                  <a:schemeClr val="bg1"/>
                </a:solidFill>
                <a:effectLst/>
                <a:latin typeface="+mn-ea"/>
              </a:rPr>
              <a:t> </a:t>
            </a:r>
            <a:r>
              <a:rPr kumimoji="0" lang="en-US" altLang="ko-KR" sz="1200" b="1" i="0" u="none" strike="noStrike" cap="none" normalizeH="0" baseline="0" dirty="0">
                <a:ln>
                  <a:noFill/>
                </a:ln>
                <a:solidFill>
                  <a:schemeClr val="bg1"/>
                </a:solidFill>
                <a:effectLst/>
                <a:latin typeface="+mn-ea"/>
              </a:rPr>
              <a:t>#1 </a:t>
            </a:r>
            <a:r>
              <a:rPr kumimoji="0" lang="ko-KR" altLang="en-US" sz="1200" b="1" i="0" u="none" strike="noStrike" cap="none" normalizeH="0" baseline="0" dirty="0">
                <a:ln>
                  <a:noFill/>
                </a:ln>
                <a:solidFill>
                  <a:schemeClr val="bg1"/>
                </a:solidFill>
                <a:effectLst/>
                <a:latin typeface="+mn-ea"/>
              </a:rPr>
              <a:t>발표평가</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10D13-A7F8-4502-DD65-20B5774B99FE}"/>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6ADA9890-26D2-8E29-0383-8BD35A6072AF}"/>
              </a:ext>
            </a:extLst>
          </p:cNvPr>
          <p:cNvSpPr txBox="1">
            <a:spLocks noChangeArrowheads="1"/>
          </p:cNvSpPr>
          <p:nvPr/>
        </p:nvSpPr>
        <p:spPr bwMode="auto">
          <a:xfrm>
            <a:off x="400012" y="1088974"/>
            <a:ext cx="8402035" cy="2714526"/>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서론</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1) </a:t>
            </a:r>
            <a:r>
              <a:rPr lang="ko-KR" altLang="en-US" sz="1600" kern="0" dirty="0">
                <a:solidFill>
                  <a:schemeClr val="tx1"/>
                </a:solidFill>
                <a:latin typeface="+mn-ea"/>
                <a:ea typeface="+mn-ea"/>
              </a:rPr>
              <a:t>연구 배경</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인쇄 회로 기판</a:t>
            </a:r>
            <a:r>
              <a:rPr lang="en-US" altLang="ko-KR" sz="1400" kern="0" dirty="0">
                <a:solidFill>
                  <a:schemeClr val="tx1"/>
                </a:solidFill>
                <a:latin typeface="+mn-ea"/>
                <a:ea typeface="+mn-ea"/>
              </a:rPr>
              <a:t>(PCB)</a:t>
            </a:r>
            <a:r>
              <a:rPr lang="ko-KR" altLang="en-US" sz="1400" kern="0" dirty="0">
                <a:solidFill>
                  <a:schemeClr val="tx1"/>
                </a:solidFill>
                <a:latin typeface="+mn-ea"/>
                <a:ea typeface="+mn-ea"/>
              </a:rPr>
              <a:t>은 전자기기의 핵심 구성 요소로</a:t>
            </a:r>
            <a:r>
              <a:rPr lang="en-US" altLang="ko-KR" sz="1400" kern="0" dirty="0">
                <a:solidFill>
                  <a:schemeClr val="tx1"/>
                </a:solidFill>
                <a:latin typeface="+mn-ea"/>
                <a:ea typeface="+mn-ea"/>
              </a:rPr>
              <a:t>, PCB</a:t>
            </a:r>
            <a:r>
              <a:rPr lang="ko-KR" altLang="en-US" sz="1400" kern="0" dirty="0">
                <a:solidFill>
                  <a:schemeClr val="tx1"/>
                </a:solidFill>
                <a:latin typeface="+mn-ea"/>
                <a:ea typeface="+mn-ea"/>
              </a:rPr>
              <a:t>의 품질은 전자 제품의 적절한 기능을 보장하는 데 가장 중요한 역할을 하며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고품질 제조를 위해 정밀한 결함 검출이 필수적임</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dirty="0">
                <a:solidFill>
                  <a:schemeClr val="tx1"/>
                </a:solidFill>
                <a:latin typeface="+mn-ea"/>
                <a:ea typeface="+mn-ea"/>
              </a:rPr>
              <a:t>최근 몇 년 동안 머신 비전에 </a:t>
            </a:r>
            <a:r>
              <a:rPr lang="ko-KR" altLang="en-US" sz="1400" dirty="0" err="1">
                <a:solidFill>
                  <a:schemeClr val="tx1"/>
                </a:solidFill>
                <a:latin typeface="+mn-ea"/>
                <a:ea typeface="+mn-ea"/>
              </a:rPr>
              <a:t>딥러닝을</a:t>
            </a:r>
            <a:r>
              <a:rPr lang="ko-KR" altLang="en-US" sz="1400" dirty="0">
                <a:solidFill>
                  <a:schemeClr val="tx1"/>
                </a:solidFill>
                <a:latin typeface="+mn-ea"/>
                <a:ea typeface="+mn-ea"/>
              </a:rPr>
              <a:t> 도입하면서 </a:t>
            </a:r>
            <a:r>
              <a:rPr lang="ko-KR" altLang="en-US" sz="1400" dirty="0" err="1">
                <a:solidFill>
                  <a:schemeClr val="tx1"/>
                </a:solidFill>
                <a:latin typeface="+mn-ea"/>
                <a:ea typeface="+mn-ea"/>
              </a:rPr>
              <a:t>딥러닝을</a:t>
            </a:r>
            <a:r>
              <a:rPr lang="ko-KR" altLang="en-US" sz="1400" dirty="0">
                <a:solidFill>
                  <a:schemeClr val="tx1"/>
                </a:solidFill>
                <a:latin typeface="+mn-ea"/>
                <a:ea typeface="+mn-ea"/>
              </a:rPr>
              <a:t> 사용한 </a:t>
            </a:r>
            <a:r>
              <a:rPr lang="en-US" altLang="ko-KR" sz="1400" dirty="0">
                <a:solidFill>
                  <a:schemeClr val="tx1"/>
                </a:solidFill>
                <a:latin typeface="+mn-ea"/>
                <a:ea typeface="+mn-ea"/>
              </a:rPr>
              <a:t>PCB </a:t>
            </a:r>
            <a:r>
              <a:rPr lang="ko-KR" altLang="en-US" sz="1400" dirty="0">
                <a:solidFill>
                  <a:schemeClr val="tx1"/>
                </a:solidFill>
                <a:latin typeface="+mn-ea"/>
                <a:ea typeface="+mn-ea"/>
              </a:rPr>
              <a:t>검사에 대한 연구가 많이 수행되었으나</a:t>
            </a:r>
            <a:r>
              <a:rPr lang="en-US" altLang="ko-KR" sz="1400" dirty="0">
                <a:solidFill>
                  <a:schemeClr val="tx1"/>
                </a:solidFill>
                <a:latin typeface="+mn-ea"/>
                <a:ea typeface="+mn-ea"/>
              </a:rPr>
              <a:t>, </a:t>
            </a:r>
            <a:r>
              <a:rPr lang="ko-KR" altLang="en-US" sz="1400" dirty="0">
                <a:solidFill>
                  <a:schemeClr val="tx1"/>
                </a:solidFill>
                <a:latin typeface="+mn-ea"/>
                <a:ea typeface="+mn-ea"/>
              </a:rPr>
              <a:t>복잡한 배경이나 작은 결함에 취약하며</a:t>
            </a:r>
            <a:r>
              <a:rPr lang="en-US" altLang="ko-KR" sz="1400" dirty="0">
                <a:solidFill>
                  <a:schemeClr val="tx1"/>
                </a:solidFill>
                <a:latin typeface="+mn-ea"/>
                <a:ea typeface="+mn-ea"/>
              </a:rPr>
              <a:t>, </a:t>
            </a:r>
            <a:r>
              <a:rPr lang="ko-KR" altLang="en-US" sz="1400" dirty="0">
                <a:solidFill>
                  <a:schemeClr val="tx1"/>
                </a:solidFill>
                <a:latin typeface="+mn-ea"/>
                <a:ea typeface="+mn-ea"/>
              </a:rPr>
              <a:t>실시간 처리 능력에도 한계가 있음</a:t>
            </a:r>
            <a:endParaRPr lang="en-US" altLang="ko-KR" sz="140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endParaRPr lang="ko-KR" altLang="en-US" sz="1400" dirty="0">
              <a:solidFill>
                <a:schemeClr val="tx1"/>
              </a:solidFill>
              <a:latin typeface="+mn-ea"/>
              <a:ea typeface="+mn-ea"/>
            </a:endParaRPr>
          </a:p>
        </p:txBody>
      </p:sp>
      <p:sp>
        <p:nvSpPr>
          <p:cNvPr id="2" name="제목 1">
            <a:extLst>
              <a:ext uri="{FF2B5EF4-FFF2-40B4-BE49-F238E27FC236}">
                <a16:creationId xmlns:a16="http://schemas.microsoft.com/office/drawing/2014/main" id="{8DE800F3-E48B-C1FF-262C-90F45017438C}"/>
              </a:ext>
            </a:extLst>
          </p:cNvPr>
          <p:cNvSpPr>
            <a:spLocks noGrp="1"/>
          </p:cNvSpPr>
          <p:nvPr>
            <p:ph type="title"/>
          </p:nvPr>
        </p:nvSpPr>
        <p:spPr/>
        <p:txBody>
          <a:bodyPr/>
          <a:lstStyle/>
          <a:p>
            <a:r>
              <a:rPr lang="ko-KR" altLang="en-US" dirty="0"/>
              <a:t>서론 </a:t>
            </a:r>
            <a:r>
              <a:rPr lang="en-US" altLang="ko-KR" dirty="0"/>
              <a:t>(Introduction)</a:t>
            </a:r>
            <a:endParaRPr lang="ko-KR" altLang="en-US" dirty="0"/>
          </a:p>
        </p:txBody>
      </p:sp>
      <p:pic>
        <p:nvPicPr>
          <p:cNvPr id="3" name="그림 2"/>
          <p:cNvPicPr>
            <a:picLocks noChangeAspect="1"/>
          </p:cNvPicPr>
          <p:nvPr/>
        </p:nvPicPr>
        <p:blipFill>
          <a:blip r:embed="rId3"/>
          <a:stretch>
            <a:fillRect/>
          </a:stretch>
        </p:blipFill>
        <p:spPr>
          <a:xfrm>
            <a:off x="3328149" y="3338999"/>
            <a:ext cx="5515745" cy="2543530"/>
          </a:xfrm>
          <a:prstGeom prst="rect">
            <a:avLst/>
          </a:prstGeom>
        </p:spPr>
      </p:pic>
      <p:pic>
        <p:nvPicPr>
          <p:cNvPr id="4098" name="Picture 2" descr="AOI PCB 检测揭秘：技术、优点和缺点"/>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353" r="11766"/>
          <a:stretch/>
        </p:blipFill>
        <p:spPr bwMode="auto">
          <a:xfrm>
            <a:off x="482830" y="3803500"/>
            <a:ext cx="2827138" cy="1801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59455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A694E-0EE5-7CAC-4011-09F275DB55A8}"/>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96CB3A10-15F6-18A6-F44C-4171F0635B2B}"/>
              </a:ext>
            </a:extLst>
          </p:cNvPr>
          <p:cNvSpPr txBox="1">
            <a:spLocks noChangeArrowheads="1"/>
          </p:cNvSpPr>
          <p:nvPr/>
        </p:nvSpPr>
        <p:spPr bwMode="auto">
          <a:xfrm>
            <a:off x="400012" y="1088974"/>
            <a:ext cx="8402035" cy="2994602"/>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서론</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2) </a:t>
            </a:r>
            <a:r>
              <a:rPr lang="ko-KR" altLang="en-US" sz="1600" kern="0" dirty="0">
                <a:solidFill>
                  <a:schemeClr val="tx1"/>
                </a:solidFill>
                <a:latin typeface="+mn-ea"/>
                <a:ea typeface="+mn-ea"/>
              </a:rPr>
              <a:t>연구 필요성</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dirty="0">
                <a:solidFill>
                  <a:schemeClr val="tx1"/>
                </a:solidFill>
                <a:latin typeface="+mn-ea"/>
                <a:ea typeface="+mn-ea"/>
              </a:rPr>
              <a:t>기존의 </a:t>
            </a:r>
            <a:r>
              <a:rPr lang="en-US" altLang="ko-KR" sz="1400" dirty="0">
                <a:solidFill>
                  <a:schemeClr val="tx1"/>
                </a:solidFill>
                <a:latin typeface="+mn-ea"/>
                <a:ea typeface="+mn-ea"/>
              </a:rPr>
              <a:t>AOI </a:t>
            </a:r>
            <a:r>
              <a:rPr lang="ko-KR" altLang="en-US" sz="1400" dirty="0">
                <a:solidFill>
                  <a:schemeClr val="tx1"/>
                </a:solidFill>
                <a:latin typeface="+mn-ea"/>
                <a:ea typeface="+mn-ea"/>
              </a:rPr>
              <a:t>기반 시스템은 유연성이 부족하며</a:t>
            </a:r>
            <a:r>
              <a:rPr lang="en-US" altLang="ko-KR" sz="1400" dirty="0">
                <a:solidFill>
                  <a:schemeClr val="tx1"/>
                </a:solidFill>
                <a:latin typeface="+mn-ea"/>
                <a:ea typeface="+mn-ea"/>
              </a:rPr>
              <a:t>, </a:t>
            </a:r>
            <a:r>
              <a:rPr lang="ko-KR" altLang="en-US" sz="1400" dirty="0">
                <a:solidFill>
                  <a:schemeClr val="tx1"/>
                </a:solidFill>
                <a:latin typeface="+mn-ea"/>
                <a:ea typeface="+mn-ea"/>
              </a:rPr>
              <a:t>사람이 수행하는 육안 검사만큼의 적응성 </a:t>
            </a:r>
            <a:r>
              <a:rPr lang="en-US" altLang="ko-KR" sz="1400" dirty="0">
                <a:solidFill>
                  <a:schemeClr val="tx1"/>
                </a:solidFill>
                <a:latin typeface="+mn-ea"/>
                <a:ea typeface="+mn-ea"/>
              </a:rPr>
              <a:t>(adaptability)</a:t>
            </a:r>
            <a:r>
              <a:rPr lang="ko-KR" altLang="en-US" sz="1400" dirty="0">
                <a:solidFill>
                  <a:schemeClr val="tx1"/>
                </a:solidFill>
                <a:latin typeface="+mn-ea"/>
                <a:ea typeface="+mn-ea"/>
              </a:rPr>
              <a:t>을 확보하기 어려움</a:t>
            </a:r>
            <a:endParaRPr lang="en-US" altLang="ko-KR" sz="140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dirty="0">
                <a:solidFill>
                  <a:schemeClr val="tx1"/>
                </a:solidFill>
                <a:latin typeface="+mn-ea"/>
                <a:ea typeface="+mn-ea"/>
              </a:rPr>
              <a:t>현재 대부분의 </a:t>
            </a:r>
            <a:r>
              <a:rPr lang="en-US" altLang="ko-KR" sz="1400" dirty="0">
                <a:solidFill>
                  <a:schemeClr val="tx1"/>
                </a:solidFill>
                <a:latin typeface="+mn-ea"/>
                <a:ea typeface="+mn-ea"/>
              </a:rPr>
              <a:t>PCB </a:t>
            </a:r>
            <a:r>
              <a:rPr lang="ko-KR" altLang="en-US" sz="1400" dirty="0">
                <a:solidFill>
                  <a:schemeClr val="tx1"/>
                </a:solidFill>
                <a:latin typeface="+mn-ea"/>
                <a:ea typeface="+mn-ea"/>
              </a:rPr>
              <a:t>결함 검사는 자동 광학 검사</a:t>
            </a:r>
            <a:r>
              <a:rPr lang="en-US" altLang="ko-KR" sz="1400" dirty="0">
                <a:solidFill>
                  <a:schemeClr val="tx1"/>
                </a:solidFill>
                <a:latin typeface="+mn-ea"/>
                <a:ea typeface="+mn-ea"/>
              </a:rPr>
              <a:t>(AOI) </a:t>
            </a:r>
            <a:r>
              <a:rPr lang="ko-KR" altLang="en-US" sz="1400" dirty="0">
                <a:solidFill>
                  <a:schemeClr val="tx1"/>
                </a:solidFill>
                <a:latin typeface="+mn-ea"/>
                <a:ea typeface="+mn-ea"/>
              </a:rPr>
              <a:t>장비를 활용하고 있으며</a:t>
            </a:r>
            <a:r>
              <a:rPr lang="en-US" altLang="ko-KR" sz="1400" dirty="0">
                <a:solidFill>
                  <a:schemeClr val="tx1"/>
                </a:solidFill>
                <a:latin typeface="+mn-ea"/>
                <a:ea typeface="+mn-ea"/>
              </a:rPr>
              <a:t>, </a:t>
            </a:r>
            <a:r>
              <a:rPr lang="ko-KR" altLang="en-US" sz="1400" dirty="0">
                <a:solidFill>
                  <a:schemeClr val="tx1"/>
                </a:solidFill>
                <a:latin typeface="+mn-ea"/>
                <a:ea typeface="+mn-ea"/>
              </a:rPr>
              <a:t>이는 빠르고 반복 가능하지만 정밀도가 완벽하지 않음</a:t>
            </a:r>
            <a:endParaRPr lang="en-US" altLang="ko-KR" sz="140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이에 따라 딥러닝 기반의 시각 인지 기술이 새롭게 주목받고 있으며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특히 </a:t>
            </a:r>
            <a:r>
              <a:rPr lang="en-US" altLang="ko-KR" sz="1400" kern="0" dirty="0">
                <a:solidFill>
                  <a:schemeClr val="tx1"/>
                </a:solidFill>
                <a:latin typeface="+mn-ea"/>
                <a:ea typeface="+mn-ea"/>
              </a:rPr>
              <a:t>YOLO</a:t>
            </a:r>
            <a:r>
              <a:rPr lang="ko-KR" altLang="en-US" sz="1400" kern="0" dirty="0">
                <a:solidFill>
                  <a:schemeClr val="tx1"/>
                </a:solidFill>
                <a:latin typeface="+mn-ea"/>
                <a:ea typeface="+mn-ea"/>
              </a:rPr>
              <a:t>와 같은 객체 탐지 네트워크는 실시간성과 정확도를 동시에 만족할 가능성을 보여줌</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하지만 기존 </a:t>
            </a:r>
            <a:r>
              <a:rPr lang="en-US" altLang="ko-KR" sz="1400" kern="0" dirty="0">
                <a:solidFill>
                  <a:schemeClr val="tx1"/>
                </a:solidFill>
                <a:latin typeface="+mn-ea"/>
                <a:ea typeface="+mn-ea"/>
              </a:rPr>
              <a:t>YOLO </a:t>
            </a:r>
            <a:r>
              <a:rPr lang="ko-KR" altLang="en-US" sz="1400" kern="0" dirty="0">
                <a:solidFill>
                  <a:schemeClr val="tx1"/>
                </a:solidFill>
                <a:latin typeface="+mn-ea"/>
                <a:ea typeface="+mn-ea"/>
              </a:rPr>
              <a:t>모델조차도 </a:t>
            </a:r>
            <a:r>
              <a:rPr lang="ko-KR" altLang="en-US" sz="1400" u="sng" kern="0" dirty="0">
                <a:solidFill>
                  <a:schemeClr val="tx1"/>
                </a:solidFill>
                <a:latin typeface="+mn-ea"/>
                <a:ea typeface="+mn-ea"/>
              </a:rPr>
              <a:t>작은 결함 탐지에서의 성능 저하 문제가 존재함</a:t>
            </a:r>
            <a:endParaRPr lang="en-US" altLang="ko-KR" sz="1400" kern="0" dirty="0">
              <a:solidFill>
                <a:schemeClr val="tx1"/>
              </a:solidFill>
              <a:latin typeface="+mn-ea"/>
              <a:ea typeface="+mn-ea"/>
            </a:endParaRPr>
          </a:p>
        </p:txBody>
      </p:sp>
      <p:sp>
        <p:nvSpPr>
          <p:cNvPr id="2" name="제목 1">
            <a:extLst>
              <a:ext uri="{FF2B5EF4-FFF2-40B4-BE49-F238E27FC236}">
                <a16:creationId xmlns:a16="http://schemas.microsoft.com/office/drawing/2014/main" id="{3863C1B3-F6E4-A73C-38B8-5E93B46DBDE6}"/>
              </a:ext>
            </a:extLst>
          </p:cNvPr>
          <p:cNvSpPr>
            <a:spLocks noGrp="1"/>
          </p:cNvSpPr>
          <p:nvPr>
            <p:ph type="title"/>
          </p:nvPr>
        </p:nvSpPr>
        <p:spPr/>
        <p:txBody>
          <a:bodyPr/>
          <a:lstStyle/>
          <a:p>
            <a:r>
              <a:rPr lang="ko-KR" altLang="en-US" dirty="0"/>
              <a:t>서론 </a:t>
            </a:r>
            <a:r>
              <a:rPr lang="en-US" altLang="ko-KR" dirty="0"/>
              <a:t>(Introduction)</a:t>
            </a:r>
            <a:endParaRPr lang="ko-KR" altLang="en-US" dirty="0"/>
          </a:p>
        </p:txBody>
      </p:sp>
    </p:spTree>
    <p:extLst>
      <p:ext uri="{BB962C8B-B14F-4D97-AF65-F5344CB8AC3E}">
        <p14:creationId xmlns:p14="http://schemas.microsoft.com/office/powerpoint/2010/main" val="397920076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818F6-F82B-59DF-B7B9-DF1540C96972}"/>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988021F2-6B16-A156-C5D1-B2FDCE94D1BE}"/>
              </a:ext>
            </a:extLst>
          </p:cNvPr>
          <p:cNvSpPr txBox="1">
            <a:spLocks noChangeArrowheads="1"/>
          </p:cNvSpPr>
          <p:nvPr/>
        </p:nvSpPr>
        <p:spPr bwMode="auto">
          <a:xfrm>
            <a:off x="400012" y="1088974"/>
            <a:ext cx="8672038" cy="449963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서론</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3) </a:t>
            </a:r>
            <a:r>
              <a:rPr lang="ko-KR" altLang="en-US" sz="1600" kern="0" dirty="0">
                <a:solidFill>
                  <a:schemeClr val="tx1"/>
                </a:solidFill>
                <a:latin typeface="+mn-ea"/>
                <a:ea typeface="+mn-ea"/>
              </a:rPr>
              <a:t>문제 정의</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dirty="0">
                <a:solidFill>
                  <a:schemeClr val="tx1"/>
                </a:solidFill>
                <a:latin typeface="+mn-ea"/>
                <a:ea typeface="+mn-ea"/>
              </a:rPr>
              <a:t>기존 딥러닝 모델은 다음과 같은 문제를 해결하지 못하고 있음</a:t>
            </a:r>
            <a:endParaRPr lang="en-US" altLang="ko-KR" sz="1400" dirty="0">
              <a:solidFill>
                <a:schemeClr val="tx1"/>
              </a:solidFill>
              <a:latin typeface="+mn-ea"/>
              <a:ea typeface="+mn-ea"/>
            </a:endParaRPr>
          </a:p>
          <a:p>
            <a:pPr marL="627062" lvl="2" indent="0">
              <a:lnSpc>
                <a:spcPct val="130000"/>
              </a:lnSpc>
              <a:spcBef>
                <a:spcPts val="600"/>
              </a:spcBef>
              <a:buNone/>
            </a:pPr>
            <a:r>
              <a:rPr lang="en-US" altLang="ko-KR" sz="1400" dirty="0">
                <a:solidFill>
                  <a:schemeClr val="tx1"/>
                </a:solidFill>
                <a:latin typeface="+mn-ea"/>
                <a:ea typeface="+mn-ea"/>
              </a:rPr>
              <a:t>  - </a:t>
            </a:r>
            <a:r>
              <a:rPr lang="ko-KR" altLang="en-US" sz="1400" b="1" u="sng" dirty="0">
                <a:solidFill>
                  <a:srgbClr val="0033CC"/>
                </a:solidFill>
                <a:latin typeface="+mn-ea"/>
                <a:ea typeface="+mn-ea"/>
              </a:rPr>
              <a:t>작은 결함의 탐지 정확도 저하</a:t>
            </a:r>
            <a:endParaRPr lang="en-US" altLang="ko-KR" sz="1400" b="1" dirty="0">
              <a:solidFill>
                <a:srgbClr val="0033CC"/>
              </a:solidFill>
              <a:latin typeface="+mn-ea"/>
              <a:ea typeface="+mn-ea"/>
            </a:endParaRPr>
          </a:p>
          <a:p>
            <a:pPr marL="627062" lvl="2" indent="0">
              <a:lnSpc>
                <a:spcPct val="130000"/>
              </a:lnSpc>
              <a:spcBef>
                <a:spcPts val="600"/>
              </a:spcBef>
              <a:buNone/>
            </a:pPr>
            <a:r>
              <a:rPr lang="en-US" altLang="ko-KR" sz="1400" dirty="0">
                <a:solidFill>
                  <a:schemeClr val="tx1"/>
                </a:solidFill>
                <a:latin typeface="+mn-ea"/>
                <a:ea typeface="+mn-ea"/>
              </a:rPr>
              <a:t>  - </a:t>
            </a:r>
            <a:r>
              <a:rPr lang="ko-KR" altLang="en-US" sz="1400" b="1" u="sng" dirty="0">
                <a:solidFill>
                  <a:srgbClr val="0033CC"/>
                </a:solidFill>
                <a:latin typeface="+mn-ea"/>
                <a:ea typeface="+mn-ea"/>
              </a:rPr>
              <a:t>결함 발생의 반복성 또는 증가 경향을 실시간으로 분석하는 기능 부재</a:t>
            </a:r>
            <a:endParaRPr lang="en-US" altLang="ko-KR" sz="1400" b="1" u="sng" dirty="0">
              <a:solidFill>
                <a:srgbClr val="0033CC"/>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따라서 이 논문은 </a:t>
            </a:r>
            <a:r>
              <a:rPr lang="en-US" altLang="ko-KR" sz="1400" kern="0" dirty="0">
                <a:solidFill>
                  <a:schemeClr val="tx1"/>
                </a:solidFill>
                <a:latin typeface="+mn-ea"/>
                <a:ea typeface="+mn-ea"/>
              </a:rPr>
              <a:t>YOLOv5</a:t>
            </a:r>
            <a:r>
              <a:rPr lang="ko-KR" altLang="en-US" sz="1400" kern="0" dirty="0">
                <a:solidFill>
                  <a:schemeClr val="tx1"/>
                </a:solidFill>
                <a:latin typeface="+mn-ea"/>
                <a:ea typeface="+mn-ea"/>
              </a:rPr>
              <a:t>를 기반으로</a:t>
            </a:r>
            <a:endParaRPr lang="en-US" altLang="ko-KR" sz="1400" kern="0" dirty="0">
              <a:solidFill>
                <a:schemeClr val="tx1"/>
              </a:solidFill>
              <a:latin typeface="+mn-ea"/>
              <a:ea typeface="+mn-ea"/>
            </a:endParaRPr>
          </a:p>
          <a:p>
            <a:pPr marL="627062" lvl="2" indent="0">
              <a:lnSpc>
                <a:spcPct val="130000"/>
              </a:lnSpc>
              <a:spcBef>
                <a:spcPts val="600"/>
              </a:spcBef>
              <a:buNone/>
            </a:pPr>
            <a:r>
              <a:rPr lang="en-US" altLang="ko-KR" sz="1400" kern="0" dirty="0">
                <a:solidFill>
                  <a:schemeClr val="tx1"/>
                </a:solidFill>
                <a:latin typeface="+mn-ea"/>
                <a:ea typeface="+mn-ea"/>
              </a:rPr>
              <a:t>  - </a:t>
            </a:r>
            <a:r>
              <a:rPr lang="ko-KR" altLang="en-US" sz="1400" kern="0" dirty="0">
                <a:solidFill>
                  <a:schemeClr val="tx1"/>
                </a:solidFill>
                <a:latin typeface="+mn-ea"/>
                <a:ea typeface="+mn-ea"/>
              </a:rPr>
              <a:t>기존의 </a:t>
            </a:r>
            <a:r>
              <a:rPr lang="en-US" altLang="ko-KR" sz="1400" kern="0" dirty="0">
                <a:solidFill>
                  <a:schemeClr val="tx1"/>
                </a:solidFill>
                <a:latin typeface="+mn-ea"/>
                <a:ea typeface="+mn-ea"/>
              </a:rPr>
              <a:t>YOLOv5 </a:t>
            </a:r>
            <a:r>
              <a:rPr lang="ko-KR" altLang="en-US" sz="1400" kern="0" dirty="0">
                <a:solidFill>
                  <a:schemeClr val="tx1"/>
                </a:solidFill>
                <a:latin typeface="+mn-ea"/>
                <a:ea typeface="+mn-ea"/>
              </a:rPr>
              <a:t>모델의 특징 피라미드 네트워크</a:t>
            </a:r>
            <a:r>
              <a:rPr lang="en-US" altLang="ko-KR" sz="1400" kern="0" dirty="0">
                <a:solidFill>
                  <a:schemeClr val="tx1"/>
                </a:solidFill>
                <a:latin typeface="+mn-ea"/>
                <a:ea typeface="+mn-ea"/>
              </a:rPr>
              <a:t>(Feature Pyramid Network, FPN)</a:t>
            </a:r>
            <a:r>
              <a:rPr lang="ko-KR" altLang="en-US" sz="1400" kern="0" dirty="0">
                <a:solidFill>
                  <a:schemeClr val="tx1"/>
                </a:solidFill>
                <a:latin typeface="+mn-ea"/>
                <a:ea typeface="+mn-ea"/>
              </a:rPr>
              <a:t>를</a:t>
            </a:r>
            <a:r>
              <a:rPr lang="en-US" altLang="ko-KR" sz="1400" kern="0" dirty="0">
                <a:solidFill>
                  <a:schemeClr val="tx1"/>
                </a:solidFill>
                <a:latin typeface="+mn-ea"/>
                <a:ea typeface="+mn-ea"/>
              </a:rPr>
              <a:t> </a:t>
            </a:r>
            <a:r>
              <a:rPr lang="ko-KR" altLang="en-US" sz="1400" kern="0" dirty="0">
                <a:solidFill>
                  <a:schemeClr val="tx1"/>
                </a:solidFill>
                <a:latin typeface="+mn-ea"/>
                <a:ea typeface="+mn-ea"/>
              </a:rPr>
              <a:t>문맥 정보를 활용하도록 수정하여 작은 결함에도 민감하게 반응하도록 함</a:t>
            </a:r>
            <a:endParaRPr lang="en-US" altLang="ko-KR" sz="1400" kern="0" dirty="0">
              <a:solidFill>
                <a:schemeClr val="tx1"/>
              </a:solidFill>
              <a:latin typeface="+mn-ea"/>
              <a:ea typeface="+mn-ea"/>
            </a:endParaRPr>
          </a:p>
          <a:p>
            <a:pPr marL="627062" lvl="2" indent="0">
              <a:lnSpc>
                <a:spcPct val="130000"/>
              </a:lnSpc>
              <a:spcBef>
                <a:spcPts val="600"/>
              </a:spcBef>
              <a:buNone/>
            </a:pPr>
            <a:r>
              <a:rPr lang="en-US" altLang="ko-KR" sz="1400" kern="0" dirty="0">
                <a:solidFill>
                  <a:schemeClr val="tx1"/>
                </a:solidFill>
                <a:latin typeface="+mn-ea"/>
                <a:ea typeface="+mn-ea"/>
              </a:rPr>
              <a:t>  - </a:t>
            </a:r>
            <a:r>
              <a:rPr lang="en-US" altLang="ko-KR" sz="1400" kern="0" dirty="0" err="1">
                <a:solidFill>
                  <a:schemeClr val="tx1"/>
                </a:solidFill>
                <a:latin typeface="+mn-ea"/>
                <a:ea typeface="+mn-ea"/>
              </a:rPr>
              <a:t>CIoU</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손실 함수의 기하학적 매개변수를 적절한 상수로 임의 </a:t>
            </a:r>
            <a:r>
              <a:rPr lang="ko-KR" altLang="en-US" sz="1400" kern="0" dirty="0" err="1">
                <a:solidFill>
                  <a:schemeClr val="tx1"/>
                </a:solidFill>
                <a:latin typeface="+mn-ea"/>
                <a:ea typeface="+mn-ea"/>
              </a:rPr>
              <a:t>스케일링하여</a:t>
            </a:r>
            <a:r>
              <a:rPr lang="ko-KR" altLang="en-US" sz="1400" kern="0" dirty="0">
                <a:solidFill>
                  <a:schemeClr val="tx1"/>
                </a:solidFill>
                <a:latin typeface="+mn-ea"/>
                <a:ea typeface="+mn-ea"/>
              </a:rPr>
              <a:t>  작은 </a:t>
            </a:r>
            <a:r>
              <a:rPr lang="en-US" altLang="ko-KR" sz="1400" kern="0" dirty="0">
                <a:solidFill>
                  <a:schemeClr val="tx1"/>
                </a:solidFill>
                <a:latin typeface="+mn-ea"/>
                <a:ea typeface="+mn-ea"/>
              </a:rPr>
              <a:t>PCB </a:t>
            </a:r>
            <a:r>
              <a:rPr lang="ko-KR" altLang="en-US" sz="1400" kern="0" dirty="0">
                <a:solidFill>
                  <a:schemeClr val="tx1"/>
                </a:solidFill>
                <a:latin typeface="+mn-ea"/>
                <a:ea typeface="+mn-ea"/>
              </a:rPr>
              <a:t>결함을 감지하는 기능을 향상시킴</a:t>
            </a:r>
            <a:endParaRPr lang="en-US" altLang="ko-KR" sz="1400" kern="0" dirty="0">
              <a:solidFill>
                <a:schemeClr val="tx1"/>
              </a:solidFill>
              <a:latin typeface="+mn-ea"/>
              <a:ea typeface="+mn-ea"/>
            </a:endParaRPr>
          </a:p>
          <a:p>
            <a:pPr marL="627062" lvl="2" indent="0">
              <a:lnSpc>
                <a:spcPct val="130000"/>
              </a:lnSpc>
              <a:spcBef>
                <a:spcPts val="600"/>
              </a:spcBef>
              <a:buNone/>
            </a:pPr>
            <a:r>
              <a:rPr lang="en-US" altLang="ko-KR" sz="1400" kern="0" dirty="0">
                <a:solidFill>
                  <a:schemeClr val="tx1"/>
                </a:solidFill>
                <a:latin typeface="+mn-ea"/>
                <a:ea typeface="+mn-ea"/>
              </a:rPr>
              <a:t>  - </a:t>
            </a:r>
            <a:r>
              <a:rPr lang="ko-KR" altLang="en-US" sz="1400" kern="0" dirty="0">
                <a:solidFill>
                  <a:schemeClr val="tx1"/>
                </a:solidFill>
                <a:latin typeface="+mn-ea"/>
                <a:ea typeface="+mn-ea"/>
              </a:rPr>
              <a:t>또한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이상 징후의 발생을 감지하는 알고리즘을 적용하여</a:t>
            </a:r>
            <a:r>
              <a:rPr lang="en-US" altLang="ko-KR" sz="1400" kern="0" dirty="0">
                <a:solidFill>
                  <a:schemeClr val="tx1"/>
                </a:solidFill>
                <a:latin typeface="+mn-ea"/>
                <a:ea typeface="+mn-ea"/>
              </a:rPr>
              <a:t>,</a:t>
            </a:r>
          </a:p>
          <a:p>
            <a:pPr marL="627062" lvl="2" indent="0">
              <a:lnSpc>
                <a:spcPct val="130000"/>
              </a:lnSpc>
              <a:spcBef>
                <a:spcPts val="600"/>
              </a:spcBef>
              <a:buNone/>
            </a:pPr>
            <a:r>
              <a:rPr lang="en-US" altLang="ko-KR" sz="1400" kern="0" dirty="0">
                <a:solidFill>
                  <a:schemeClr val="tx1"/>
                </a:solidFill>
                <a:latin typeface="+mn-ea"/>
                <a:ea typeface="+mn-ea"/>
              </a:rPr>
              <a:t>  - </a:t>
            </a:r>
            <a:r>
              <a:rPr lang="ko-KR" altLang="en-US" sz="1400" kern="0" dirty="0">
                <a:solidFill>
                  <a:schemeClr val="tx1"/>
                </a:solidFill>
                <a:latin typeface="+mn-ea"/>
                <a:ea typeface="+mn-ea"/>
              </a:rPr>
              <a:t>고속 </a:t>
            </a:r>
            <a:r>
              <a:rPr lang="en-US" altLang="ko-KR" sz="1400" kern="0" dirty="0">
                <a:solidFill>
                  <a:schemeClr val="tx1"/>
                </a:solidFill>
                <a:latin typeface="+mn-ea"/>
                <a:ea typeface="+mn-ea"/>
              </a:rPr>
              <a:t>+ </a:t>
            </a:r>
            <a:r>
              <a:rPr lang="ko-KR" altLang="en-US" sz="1400" kern="0" dirty="0" err="1">
                <a:solidFill>
                  <a:schemeClr val="tx1"/>
                </a:solidFill>
                <a:latin typeface="+mn-ea"/>
                <a:ea typeface="+mn-ea"/>
              </a:rPr>
              <a:t>고정밀</a:t>
            </a:r>
            <a:r>
              <a:rPr lang="ko-KR" altLang="en-US" sz="1400" kern="0" dirty="0">
                <a:solidFill>
                  <a:schemeClr val="tx1"/>
                </a:solidFill>
                <a:latin typeface="+mn-ea"/>
                <a:ea typeface="+mn-ea"/>
              </a:rPr>
              <a:t> </a:t>
            </a:r>
            <a:r>
              <a:rPr lang="en-US" altLang="ko-KR" sz="1400" kern="0" dirty="0">
                <a:solidFill>
                  <a:schemeClr val="tx1"/>
                </a:solidFill>
                <a:latin typeface="+mn-ea"/>
                <a:ea typeface="+mn-ea"/>
              </a:rPr>
              <a:t>PCB </a:t>
            </a:r>
            <a:r>
              <a:rPr lang="ko-KR" altLang="en-US" sz="1400" kern="0" dirty="0">
                <a:solidFill>
                  <a:schemeClr val="tx1"/>
                </a:solidFill>
                <a:latin typeface="+mn-ea"/>
                <a:ea typeface="+mn-ea"/>
              </a:rPr>
              <a:t>결함 탐지 모델을 제안함</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a typeface="+mn-ea"/>
            </a:endParaRPr>
          </a:p>
        </p:txBody>
      </p:sp>
      <p:sp>
        <p:nvSpPr>
          <p:cNvPr id="2" name="제목 1">
            <a:extLst>
              <a:ext uri="{FF2B5EF4-FFF2-40B4-BE49-F238E27FC236}">
                <a16:creationId xmlns:a16="http://schemas.microsoft.com/office/drawing/2014/main" id="{A10937BA-F432-BC7C-4AFB-0FB2FF5EE188}"/>
              </a:ext>
            </a:extLst>
          </p:cNvPr>
          <p:cNvSpPr>
            <a:spLocks noGrp="1"/>
          </p:cNvSpPr>
          <p:nvPr>
            <p:ph type="title"/>
          </p:nvPr>
        </p:nvSpPr>
        <p:spPr/>
        <p:txBody>
          <a:bodyPr/>
          <a:lstStyle/>
          <a:p>
            <a:r>
              <a:rPr lang="ko-KR" altLang="en-US" dirty="0"/>
              <a:t>서론 </a:t>
            </a:r>
            <a:r>
              <a:rPr lang="en-US" altLang="ko-KR" dirty="0"/>
              <a:t>(Introduction)</a:t>
            </a:r>
            <a:endParaRPr lang="ko-KR" altLang="en-US" dirty="0"/>
          </a:p>
        </p:txBody>
      </p:sp>
    </p:spTree>
    <p:extLst>
      <p:ext uri="{BB962C8B-B14F-4D97-AF65-F5344CB8AC3E}">
        <p14:creationId xmlns:p14="http://schemas.microsoft.com/office/powerpoint/2010/main" val="196716617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C6AE7-FC04-9E6C-FD25-C9518DB0E53D}"/>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96CA948D-7729-7D0C-29E8-28575F6DD62D}"/>
              </a:ext>
            </a:extLst>
          </p:cNvPr>
          <p:cNvSpPr txBox="1">
            <a:spLocks noChangeArrowheads="1"/>
          </p:cNvSpPr>
          <p:nvPr/>
        </p:nvSpPr>
        <p:spPr bwMode="auto">
          <a:xfrm>
            <a:off x="400012" y="1088974"/>
            <a:ext cx="8672038" cy="721801"/>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서론</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3) </a:t>
            </a:r>
            <a:r>
              <a:rPr lang="ko-KR" altLang="en-US" sz="1600" kern="0" dirty="0">
                <a:solidFill>
                  <a:schemeClr val="tx1"/>
                </a:solidFill>
                <a:latin typeface="+mn-ea"/>
                <a:ea typeface="+mn-ea"/>
              </a:rPr>
              <a:t>문제 정의</a:t>
            </a:r>
            <a:endParaRPr lang="en-US" altLang="ko-KR" sz="1600" kern="0" dirty="0">
              <a:solidFill>
                <a:schemeClr val="tx1"/>
              </a:solidFill>
              <a:latin typeface="+mn-ea"/>
              <a:ea typeface="+mn-ea"/>
            </a:endParaRPr>
          </a:p>
        </p:txBody>
      </p:sp>
      <p:sp>
        <p:nvSpPr>
          <p:cNvPr id="2" name="제목 1">
            <a:extLst>
              <a:ext uri="{FF2B5EF4-FFF2-40B4-BE49-F238E27FC236}">
                <a16:creationId xmlns:a16="http://schemas.microsoft.com/office/drawing/2014/main" id="{3524EAC0-5F30-854B-3583-1FA57CD91798}"/>
              </a:ext>
            </a:extLst>
          </p:cNvPr>
          <p:cNvSpPr>
            <a:spLocks noGrp="1"/>
          </p:cNvSpPr>
          <p:nvPr>
            <p:ph type="title"/>
          </p:nvPr>
        </p:nvSpPr>
        <p:spPr/>
        <p:txBody>
          <a:bodyPr/>
          <a:lstStyle/>
          <a:p>
            <a:r>
              <a:rPr lang="ko-KR" altLang="en-US" dirty="0"/>
              <a:t>서론 </a:t>
            </a:r>
            <a:r>
              <a:rPr lang="en-US" altLang="ko-KR" dirty="0"/>
              <a:t>(Introduction)</a:t>
            </a:r>
            <a:endParaRPr lang="ko-KR" altLang="en-US" dirty="0"/>
          </a:p>
        </p:txBody>
      </p:sp>
      <p:sp>
        <p:nvSpPr>
          <p:cNvPr id="5" name="직사각형 4">
            <a:extLst>
              <a:ext uri="{FF2B5EF4-FFF2-40B4-BE49-F238E27FC236}">
                <a16:creationId xmlns:a16="http://schemas.microsoft.com/office/drawing/2014/main" id="{B6A0A4B1-B8BD-43C3-0009-55ADAD75088B}"/>
              </a:ext>
            </a:extLst>
          </p:cNvPr>
          <p:cNvSpPr/>
          <p:nvPr/>
        </p:nvSpPr>
        <p:spPr bwMode="auto">
          <a:xfrm>
            <a:off x="5034648" y="2017176"/>
            <a:ext cx="2520028" cy="641350"/>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1800" b="1" i="0" u="none" strike="noStrike" cap="none" normalizeH="0" baseline="0" dirty="0">
                <a:ln>
                  <a:noFill/>
                </a:ln>
                <a:solidFill>
                  <a:schemeClr val="tx1"/>
                </a:solidFill>
                <a:effectLst/>
                <a:latin typeface="맑은 고딕" panose="020B0503020000020004" pitchFamily="50" charset="-127"/>
                <a:ea typeface="맑은 고딕" panose="020B0503020000020004" pitchFamily="50" charset="-127"/>
              </a:rPr>
              <a:t>① </a:t>
            </a:r>
            <a:r>
              <a:rPr kumimoji="0" lang="en-US" altLang="ko-KR" sz="1800" b="1" i="0" u="none" strike="noStrike" cap="none" normalizeH="0" baseline="0" dirty="0">
                <a:ln>
                  <a:noFill/>
                </a:ln>
                <a:solidFill>
                  <a:schemeClr val="tx1"/>
                </a:solidFill>
                <a:effectLst/>
                <a:latin typeface="Arial" charset="0"/>
              </a:rPr>
              <a:t>FPN </a:t>
            </a:r>
            <a:r>
              <a:rPr kumimoji="0" lang="ko-KR" altLang="en-US" sz="1800" b="1" i="0" u="none" strike="noStrike" cap="none" normalizeH="0" baseline="0" dirty="0">
                <a:ln>
                  <a:noFill/>
                </a:ln>
                <a:solidFill>
                  <a:schemeClr val="tx1"/>
                </a:solidFill>
                <a:effectLst/>
                <a:latin typeface="Arial" charset="0"/>
              </a:rPr>
              <a:t>수정</a:t>
            </a:r>
          </a:p>
        </p:txBody>
      </p:sp>
      <p:sp>
        <p:nvSpPr>
          <p:cNvPr id="6" name="직사각형 5">
            <a:extLst>
              <a:ext uri="{FF2B5EF4-FFF2-40B4-BE49-F238E27FC236}">
                <a16:creationId xmlns:a16="http://schemas.microsoft.com/office/drawing/2014/main" id="{030FE56C-B7F7-1537-74D1-A6D14402932E}"/>
              </a:ext>
            </a:extLst>
          </p:cNvPr>
          <p:cNvSpPr/>
          <p:nvPr/>
        </p:nvSpPr>
        <p:spPr bwMode="auto">
          <a:xfrm>
            <a:off x="5034648" y="2864927"/>
            <a:ext cx="3256007" cy="641350"/>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ko-KR" b="1" dirty="0">
                <a:solidFill>
                  <a:schemeClr val="tx1"/>
                </a:solidFill>
                <a:latin typeface="맑은 고딕" panose="020B0503020000020004" pitchFamily="50" charset="-127"/>
                <a:ea typeface="맑은 고딕" panose="020B0503020000020004" pitchFamily="50" charset="-127"/>
              </a:rPr>
              <a:t>②</a:t>
            </a:r>
            <a:r>
              <a:rPr kumimoji="0" lang="en-US" altLang="ko-KR" sz="1800" b="1" i="0" u="none" strike="noStrike" cap="none" normalizeH="0" baseline="0" dirty="0">
                <a:ln>
                  <a:noFill/>
                </a:ln>
                <a:solidFill>
                  <a:schemeClr val="tx1"/>
                </a:solidFill>
                <a:effectLst/>
                <a:latin typeface="맑은 고딕" panose="020B0503020000020004" pitchFamily="50" charset="-127"/>
                <a:ea typeface="맑은 고딕" panose="020B0503020000020004" pitchFamily="50" charset="-127"/>
              </a:rPr>
              <a:t> </a:t>
            </a:r>
            <a:r>
              <a:rPr lang="en-US" altLang="ko-KR" b="1" dirty="0" err="1">
                <a:solidFill>
                  <a:schemeClr val="tx1"/>
                </a:solidFill>
              </a:rPr>
              <a:t>CIoU</a:t>
            </a:r>
            <a:r>
              <a:rPr lang="en-US" altLang="ko-KR" b="1" dirty="0">
                <a:solidFill>
                  <a:schemeClr val="tx1"/>
                </a:solidFill>
              </a:rPr>
              <a:t> Loss </a:t>
            </a:r>
            <a:r>
              <a:rPr lang="ko-KR" altLang="en-US" b="1" dirty="0">
                <a:solidFill>
                  <a:schemeClr val="tx1"/>
                </a:solidFill>
              </a:rPr>
              <a:t>함수 개선</a:t>
            </a:r>
          </a:p>
        </p:txBody>
      </p:sp>
      <p:sp>
        <p:nvSpPr>
          <p:cNvPr id="9" name="TextBox 8">
            <a:extLst>
              <a:ext uri="{FF2B5EF4-FFF2-40B4-BE49-F238E27FC236}">
                <a16:creationId xmlns:a16="http://schemas.microsoft.com/office/drawing/2014/main" id="{BA9401DE-19F6-231A-3285-ECD568A4C216}"/>
              </a:ext>
            </a:extLst>
          </p:cNvPr>
          <p:cNvSpPr txBox="1"/>
          <p:nvPr/>
        </p:nvSpPr>
        <p:spPr>
          <a:xfrm>
            <a:off x="338400" y="2658526"/>
            <a:ext cx="3373146" cy="369332"/>
          </a:xfrm>
          <a:prstGeom prst="rect">
            <a:avLst/>
          </a:prstGeom>
          <a:noFill/>
        </p:spPr>
        <p:txBody>
          <a:bodyPr wrap="square">
            <a:spAutoFit/>
          </a:bodyPr>
          <a:lstStyle/>
          <a:p>
            <a:r>
              <a:rPr lang="ko-KR" altLang="en-US" sz="1800" b="1" u="sng" dirty="0">
                <a:solidFill>
                  <a:srgbClr val="0033CC"/>
                </a:solidFill>
                <a:latin typeface="+mn-ea"/>
                <a:ea typeface="+mn-ea"/>
              </a:rPr>
              <a:t>작은 결함의 탐지 정확도 향상</a:t>
            </a:r>
            <a:endParaRPr lang="ko-KR" altLang="en-US" dirty="0"/>
          </a:p>
        </p:txBody>
      </p:sp>
      <p:cxnSp>
        <p:nvCxnSpPr>
          <p:cNvPr id="11" name="연결선: 꺾임 10">
            <a:extLst>
              <a:ext uri="{FF2B5EF4-FFF2-40B4-BE49-F238E27FC236}">
                <a16:creationId xmlns:a16="http://schemas.microsoft.com/office/drawing/2014/main" id="{04ED4EE9-147F-6257-6FFD-DC699F70AD23}"/>
              </a:ext>
            </a:extLst>
          </p:cNvPr>
          <p:cNvCxnSpPr>
            <a:stCxn id="9" idx="3"/>
            <a:endCxn id="5" idx="1"/>
          </p:cNvCxnSpPr>
          <p:nvPr/>
        </p:nvCxnSpPr>
        <p:spPr bwMode="auto">
          <a:xfrm flipV="1">
            <a:off x="3711546" y="2337851"/>
            <a:ext cx="1323102" cy="505341"/>
          </a:xfrm>
          <a:prstGeom prst="bentConnector3">
            <a:avLst/>
          </a:prstGeom>
          <a:solidFill>
            <a:schemeClr val="accent1"/>
          </a:solidFill>
          <a:ln w="1905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연결선: 꺾임 11">
            <a:extLst>
              <a:ext uri="{FF2B5EF4-FFF2-40B4-BE49-F238E27FC236}">
                <a16:creationId xmlns:a16="http://schemas.microsoft.com/office/drawing/2014/main" id="{E72F5A2D-6BD8-5757-374D-7A7018218324}"/>
              </a:ext>
            </a:extLst>
          </p:cNvPr>
          <p:cNvCxnSpPr>
            <a:stCxn id="9" idx="3"/>
            <a:endCxn id="6" idx="1"/>
          </p:cNvCxnSpPr>
          <p:nvPr/>
        </p:nvCxnSpPr>
        <p:spPr bwMode="auto">
          <a:xfrm>
            <a:off x="3711546" y="2843192"/>
            <a:ext cx="1323102" cy="342410"/>
          </a:xfrm>
          <a:prstGeom prst="bentConnector3">
            <a:avLst/>
          </a:prstGeom>
          <a:solidFill>
            <a:schemeClr val="accent1"/>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a:extLst>
              <a:ext uri="{FF2B5EF4-FFF2-40B4-BE49-F238E27FC236}">
                <a16:creationId xmlns:a16="http://schemas.microsoft.com/office/drawing/2014/main" id="{01A347EA-D1F0-564B-618A-39EAAA7A3BFF}"/>
              </a:ext>
            </a:extLst>
          </p:cNvPr>
          <p:cNvSpPr txBox="1"/>
          <p:nvPr/>
        </p:nvSpPr>
        <p:spPr>
          <a:xfrm>
            <a:off x="400012" y="4387547"/>
            <a:ext cx="3690041" cy="369332"/>
          </a:xfrm>
          <a:prstGeom prst="rect">
            <a:avLst/>
          </a:prstGeom>
          <a:noFill/>
        </p:spPr>
        <p:txBody>
          <a:bodyPr wrap="square">
            <a:spAutoFit/>
          </a:bodyPr>
          <a:lstStyle/>
          <a:p>
            <a:r>
              <a:rPr lang="ko-KR" altLang="en-US" sz="1800" b="1" u="sng" dirty="0">
                <a:solidFill>
                  <a:srgbClr val="0033CC"/>
                </a:solidFill>
                <a:latin typeface="+mn-ea"/>
                <a:ea typeface="+mn-ea"/>
              </a:rPr>
              <a:t>결함 발생의 반복성 및 경향 분석 </a:t>
            </a:r>
            <a:endParaRPr lang="ko-KR" altLang="en-US" dirty="0"/>
          </a:p>
        </p:txBody>
      </p:sp>
      <p:sp>
        <p:nvSpPr>
          <p:cNvPr id="16" name="직사각형 15">
            <a:extLst>
              <a:ext uri="{FF2B5EF4-FFF2-40B4-BE49-F238E27FC236}">
                <a16:creationId xmlns:a16="http://schemas.microsoft.com/office/drawing/2014/main" id="{BD8FA406-F6A8-D8A3-BEF2-12787BC75B7E}"/>
              </a:ext>
            </a:extLst>
          </p:cNvPr>
          <p:cNvSpPr/>
          <p:nvPr/>
        </p:nvSpPr>
        <p:spPr bwMode="auto">
          <a:xfrm>
            <a:off x="5034647" y="4115529"/>
            <a:ext cx="3256007" cy="641350"/>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ko-KR" altLang="en-US" b="1" dirty="0">
                <a:solidFill>
                  <a:schemeClr val="tx1"/>
                </a:solidFill>
                <a:latin typeface="맑은 고딕" panose="020B0503020000020004" pitchFamily="50" charset="-127"/>
                <a:ea typeface="맑은 고딕" panose="020B0503020000020004" pitchFamily="50" charset="-127"/>
              </a:rPr>
              <a:t>③ 이상 추세 알고리즘 제시</a:t>
            </a:r>
            <a:endParaRPr lang="ko-KR" altLang="en-US" b="1" dirty="0">
              <a:solidFill>
                <a:schemeClr val="tx1"/>
              </a:solidFill>
            </a:endParaRPr>
          </a:p>
        </p:txBody>
      </p:sp>
      <p:cxnSp>
        <p:nvCxnSpPr>
          <p:cNvPr id="17" name="연결선: 꺾임 16">
            <a:extLst>
              <a:ext uri="{FF2B5EF4-FFF2-40B4-BE49-F238E27FC236}">
                <a16:creationId xmlns:a16="http://schemas.microsoft.com/office/drawing/2014/main" id="{81CDE225-D85A-D3BC-36AC-EA11EB4D0D3C}"/>
              </a:ext>
            </a:extLst>
          </p:cNvPr>
          <p:cNvCxnSpPr>
            <a:cxnSpLocks/>
            <a:stCxn id="15" idx="3"/>
            <a:endCxn id="16" idx="1"/>
          </p:cNvCxnSpPr>
          <p:nvPr/>
        </p:nvCxnSpPr>
        <p:spPr bwMode="auto">
          <a:xfrm flipV="1">
            <a:off x="4090053" y="4436204"/>
            <a:ext cx="944594" cy="136009"/>
          </a:xfrm>
          <a:prstGeom prst="bentConnector3">
            <a:avLst>
              <a:gd name="adj1" fmla="val 50000"/>
            </a:avLst>
          </a:prstGeom>
          <a:solidFill>
            <a:schemeClr val="accent1"/>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93462349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CD47B-444D-EC80-7F55-64A05784019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7A449515-D6E4-3AE9-CF37-C16DCC1CEFE9}"/>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sp>
        <p:nvSpPr>
          <p:cNvPr id="4" name="Rectangle 3">
            <a:extLst>
              <a:ext uri="{FF2B5EF4-FFF2-40B4-BE49-F238E27FC236}">
                <a16:creationId xmlns:a16="http://schemas.microsoft.com/office/drawing/2014/main" id="{7B578452-66DA-582B-E340-1CB1FAF3C357}"/>
              </a:ext>
            </a:extLst>
          </p:cNvPr>
          <p:cNvSpPr txBox="1">
            <a:spLocks noChangeArrowheads="1"/>
          </p:cNvSpPr>
          <p:nvPr/>
        </p:nvSpPr>
        <p:spPr bwMode="auto">
          <a:xfrm>
            <a:off x="400012" y="1088974"/>
            <a:ext cx="8402035" cy="2280561"/>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방법론</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1) Feature Pyramid Network(FPN) </a:t>
            </a:r>
            <a:r>
              <a:rPr lang="ko-KR" altLang="en-US" sz="1600" kern="0" dirty="0">
                <a:solidFill>
                  <a:schemeClr val="tx1"/>
                </a:solidFill>
                <a:latin typeface="+mn-ea"/>
                <a:ea typeface="+mn-ea"/>
              </a:rPr>
              <a:t>수정</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ea typeface="+mn-ea"/>
              </a:rPr>
              <a:t>FPN</a:t>
            </a:r>
            <a:r>
              <a:rPr lang="ko-KR" altLang="en-US" sz="1400" kern="0" dirty="0">
                <a:solidFill>
                  <a:schemeClr val="tx1"/>
                </a:solidFill>
                <a:latin typeface="+mn-ea"/>
                <a:ea typeface="+mn-ea"/>
              </a:rPr>
              <a:t>이란</a:t>
            </a:r>
            <a:r>
              <a:rPr lang="en-US" altLang="ko-KR" sz="1400" kern="0" dirty="0">
                <a:solidFill>
                  <a:schemeClr val="tx1"/>
                </a:solidFill>
                <a:latin typeface="+mn-ea"/>
                <a:ea typeface="+mn-ea"/>
              </a:rPr>
              <a:t>? [5]</a:t>
            </a:r>
          </a:p>
          <a:p>
            <a:pPr marL="627062" lvl="2" indent="0">
              <a:lnSpc>
                <a:spcPct val="130000"/>
              </a:lnSpc>
              <a:spcBef>
                <a:spcPts val="600"/>
              </a:spcBef>
              <a:buNone/>
            </a:pPr>
            <a:r>
              <a:rPr lang="en-US" altLang="ko-KR" sz="1400" kern="0" dirty="0">
                <a:solidFill>
                  <a:schemeClr val="tx1"/>
                </a:solidFill>
                <a:latin typeface="+mn-ea"/>
                <a:ea typeface="+mn-ea"/>
              </a:rPr>
              <a:t> - </a:t>
            </a:r>
            <a:r>
              <a:rPr lang="ko-KR" altLang="en-US" sz="1400" kern="0" dirty="0">
                <a:solidFill>
                  <a:schemeClr val="tx1"/>
                </a:solidFill>
                <a:latin typeface="+mn-ea"/>
                <a:ea typeface="+mn-ea"/>
              </a:rPr>
              <a:t>고해상도 </a:t>
            </a:r>
            <a:r>
              <a:rPr lang="en-US" altLang="ko-KR" sz="1400" kern="0" dirty="0">
                <a:solidFill>
                  <a:schemeClr val="tx1"/>
                </a:solidFill>
                <a:latin typeface="+mn-ea"/>
                <a:ea typeface="+mn-ea"/>
              </a:rPr>
              <a:t>feature map</a:t>
            </a:r>
            <a:r>
              <a:rPr lang="ko-KR" altLang="en-US" sz="1400" kern="0" dirty="0">
                <a:solidFill>
                  <a:schemeClr val="tx1"/>
                </a:solidFill>
                <a:latin typeface="+mn-ea"/>
                <a:ea typeface="+mn-ea"/>
              </a:rPr>
              <a:t>은 </a:t>
            </a:r>
            <a:r>
              <a:rPr lang="en-US" altLang="ko-KR" sz="1400" kern="0" dirty="0">
                <a:solidFill>
                  <a:schemeClr val="tx1"/>
                </a:solidFill>
                <a:latin typeface="+mn-ea"/>
                <a:ea typeface="+mn-ea"/>
              </a:rPr>
              <a:t>low-level feature</a:t>
            </a:r>
            <a:r>
              <a:rPr lang="ko-KR" altLang="en-US" sz="1400" kern="0" dirty="0">
                <a:solidFill>
                  <a:schemeClr val="tx1"/>
                </a:solidFill>
                <a:latin typeface="+mn-ea"/>
                <a:ea typeface="+mn-ea"/>
              </a:rPr>
              <a:t>를 가지지만 객체의 위치에 대한 정보를 상대적으로 정확하게 보존하고</a:t>
            </a:r>
            <a:r>
              <a:rPr lang="en-US" altLang="ko-KR" sz="1400" kern="0" dirty="0">
                <a:solidFill>
                  <a:schemeClr val="tx1"/>
                </a:solidFill>
                <a:latin typeface="+mn-ea"/>
                <a:ea typeface="+mn-ea"/>
              </a:rPr>
              <a:t>, </a:t>
            </a:r>
            <a:r>
              <a:rPr lang="ko-KR" altLang="en-US" sz="1400" b="0" i="0" dirty="0">
                <a:solidFill>
                  <a:srgbClr val="000000"/>
                </a:solidFill>
                <a:effectLst/>
                <a:latin typeface="Spoqa Han Sans"/>
              </a:rPr>
              <a:t>저해상도 </a:t>
            </a:r>
            <a:r>
              <a:rPr lang="en-US" altLang="ko-KR" sz="1400" b="0" i="0" dirty="0">
                <a:solidFill>
                  <a:srgbClr val="000000"/>
                </a:solidFill>
                <a:effectLst/>
                <a:latin typeface="Spoqa Han Sans"/>
              </a:rPr>
              <a:t>feature map</a:t>
            </a:r>
            <a:r>
              <a:rPr lang="ko-KR" altLang="en-US" sz="1400" b="0" i="0" dirty="0">
                <a:solidFill>
                  <a:srgbClr val="000000"/>
                </a:solidFill>
                <a:effectLst/>
                <a:latin typeface="Spoqa Han Sans"/>
              </a:rPr>
              <a:t>은 </a:t>
            </a:r>
            <a:r>
              <a:rPr lang="en-US" altLang="ko-KR" sz="1400" kern="0" dirty="0">
                <a:solidFill>
                  <a:schemeClr val="tx1"/>
                </a:solidFill>
                <a:latin typeface="+mn-ea"/>
                <a:ea typeface="+mn-ea"/>
              </a:rPr>
              <a:t>High-level</a:t>
            </a:r>
            <a:r>
              <a:rPr lang="ko-KR" altLang="en-US" sz="1400" kern="0" dirty="0">
                <a:solidFill>
                  <a:schemeClr val="tx1"/>
                </a:solidFill>
                <a:latin typeface="+mn-ea"/>
                <a:ea typeface="+mn-ea"/>
              </a:rPr>
              <a:t>의</a:t>
            </a:r>
            <a:r>
              <a:rPr lang="en-US" altLang="ko-KR" sz="1400" kern="0" dirty="0">
                <a:solidFill>
                  <a:schemeClr val="tx1"/>
                </a:solidFill>
                <a:latin typeface="+mn-ea"/>
                <a:ea typeface="+mn-ea"/>
              </a:rPr>
              <a:t> feature</a:t>
            </a:r>
            <a:r>
              <a:rPr lang="ko-KR" altLang="en-US" sz="1400" kern="0" dirty="0">
                <a:solidFill>
                  <a:schemeClr val="tx1"/>
                </a:solidFill>
                <a:latin typeface="+mn-ea"/>
                <a:ea typeface="+mn-ea"/>
              </a:rPr>
              <a:t>를 갖고 있으므로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이러한 고해상도 </a:t>
            </a:r>
            <a:r>
              <a:rPr lang="en-US" altLang="ko-KR" sz="1400" kern="0" dirty="0">
                <a:solidFill>
                  <a:schemeClr val="tx1"/>
                </a:solidFill>
                <a:latin typeface="+mn-ea"/>
                <a:ea typeface="+mn-ea"/>
              </a:rPr>
              <a:t>feature map</a:t>
            </a:r>
            <a:r>
              <a:rPr lang="ko-KR" altLang="en-US" sz="1400" kern="0" dirty="0">
                <a:solidFill>
                  <a:schemeClr val="tx1"/>
                </a:solidFill>
                <a:latin typeface="+mn-ea"/>
                <a:ea typeface="+mn-ea"/>
              </a:rPr>
              <a:t>의 특징을 저해상도 </a:t>
            </a:r>
            <a:r>
              <a:rPr lang="en-US" altLang="ko-KR" sz="1400" kern="0" dirty="0">
                <a:solidFill>
                  <a:schemeClr val="tx1"/>
                </a:solidFill>
                <a:latin typeface="+mn-ea"/>
                <a:ea typeface="+mn-ea"/>
              </a:rPr>
              <a:t>feature map</a:t>
            </a:r>
            <a:r>
              <a:rPr lang="ko-KR" altLang="en-US" sz="1400" kern="0" dirty="0">
                <a:solidFill>
                  <a:schemeClr val="tx1"/>
                </a:solidFill>
                <a:latin typeface="+mn-ea"/>
                <a:ea typeface="+mn-ea"/>
              </a:rPr>
              <a:t>에 전달하여 다양한 크기의 객체를 더 잘 탐지할 수 있도록 함</a:t>
            </a:r>
            <a:endParaRPr lang="en-US" altLang="ko-KR" sz="1400" kern="0" dirty="0">
              <a:solidFill>
                <a:schemeClr val="tx1"/>
              </a:solidFill>
              <a:latin typeface="+mn-ea"/>
              <a:ea typeface="+mn-ea"/>
            </a:endParaRPr>
          </a:p>
        </p:txBody>
      </p:sp>
      <p:pic>
        <p:nvPicPr>
          <p:cNvPr id="5" name="그림 4">
            <a:extLst>
              <a:ext uri="{FF2B5EF4-FFF2-40B4-BE49-F238E27FC236}">
                <a16:creationId xmlns:a16="http://schemas.microsoft.com/office/drawing/2014/main" id="{A7006825-8A70-A21A-52D0-4A61E81C95E2}"/>
              </a:ext>
            </a:extLst>
          </p:cNvPr>
          <p:cNvPicPr>
            <a:picLocks noChangeAspect="1"/>
          </p:cNvPicPr>
          <p:nvPr/>
        </p:nvPicPr>
        <p:blipFill>
          <a:blip r:embed="rId3"/>
          <a:stretch>
            <a:fillRect/>
          </a:stretch>
        </p:blipFill>
        <p:spPr>
          <a:xfrm>
            <a:off x="2978174" y="3561132"/>
            <a:ext cx="4680052" cy="2374154"/>
          </a:xfrm>
          <a:prstGeom prst="rect">
            <a:avLst/>
          </a:prstGeom>
        </p:spPr>
      </p:pic>
      <p:sp>
        <p:nvSpPr>
          <p:cNvPr id="6" name="TextBox 5">
            <a:extLst>
              <a:ext uri="{FF2B5EF4-FFF2-40B4-BE49-F238E27FC236}">
                <a16:creationId xmlns:a16="http://schemas.microsoft.com/office/drawing/2014/main" id="{3AB57FFF-8D40-468A-483A-81D5D4FA585A}"/>
              </a:ext>
            </a:extLst>
          </p:cNvPr>
          <p:cNvSpPr txBox="1"/>
          <p:nvPr/>
        </p:nvSpPr>
        <p:spPr>
          <a:xfrm>
            <a:off x="2443340" y="3266119"/>
            <a:ext cx="1800020" cy="430887"/>
          </a:xfrm>
          <a:prstGeom prst="rect">
            <a:avLst/>
          </a:prstGeom>
          <a:noFill/>
        </p:spPr>
        <p:txBody>
          <a:bodyPr wrap="square" rtlCol="0">
            <a:spAutoFit/>
          </a:bodyPr>
          <a:lstStyle/>
          <a:p>
            <a:r>
              <a:rPr lang="en-US" altLang="ko-KR" sz="1100" b="1" dirty="0">
                <a:solidFill>
                  <a:srgbClr val="0033CC"/>
                </a:solidFill>
              </a:rPr>
              <a:t>Down</a:t>
            </a:r>
            <a:r>
              <a:rPr lang="ko-KR" altLang="en-US" sz="1100" b="1" dirty="0">
                <a:solidFill>
                  <a:srgbClr val="0033CC"/>
                </a:solidFill>
              </a:rPr>
              <a:t> </a:t>
            </a:r>
            <a:r>
              <a:rPr lang="en-US" altLang="ko-KR" sz="1100" b="1" dirty="0">
                <a:solidFill>
                  <a:srgbClr val="0033CC"/>
                </a:solidFill>
              </a:rPr>
              <a:t>sampling</a:t>
            </a:r>
          </a:p>
          <a:p>
            <a:r>
              <a:rPr lang="en-US" altLang="ko-KR" sz="1100" b="1" dirty="0">
                <a:solidFill>
                  <a:srgbClr val="0033CC"/>
                </a:solidFill>
              </a:rPr>
              <a:t>(</a:t>
            </a:r>
            <a:r>
              <a:rPr lang="ko-KR" altLang="en-US" sz="1100" b="1" dirty="0">
                <a:solidFill>
                  <a:srgbClr val="0033CC"/>
                </a:solidFill>
              </a:rPr>
              <a:t>해상도 감소</a:t>
            </a:r>
            <a:r>
              <a:rPr lang="en-US" altLang="ko-KR" sz="1100" b="1" dirty="0">
                <a:solidFill>
                  <a:srgbClr val="0033CC"/>
                </a:solidFill>
              </a:rPr>
              <a:t>/ </a:t>
            </a:r>
            <a:r>
              <a:rPr lang="ko-KR" altLang="en-US" sz="1100" b="1" dirty="0">
                <a:solidFill>
                  <a:srgbClr val="0033CC"/>
                </a:solidFill>
              </a:rPr>
              <a:t>특징 강화</a:t>
            </a:r>
            <a:r>
              <a:rPr lang="en-US" altLang="ko-KR" sz="1100" b="1" dirty="0">
                <a:solidFill>
                  <a:srgbClr val="0033CC"/>
                </a:solidFill>
              </a:rPr>
              <a:t>)</a:t>
            </a:r>
            <a:endParaRPr lang="ko-KR" altLang="en-US" sz="1100" b="1" dirty="0">
              <a:solidFill>
                <a:srgbClr val="0033CC"/>
              </a:solidFill>
            </a:endParaRPr>
          </a:p>
        </p:txBody>
      </p:sp>
      <p:sp>
        <p:nvSpPr>
          <p:cNvPr id="8" name="TextBox 7">
            <a:extLst>
              <a:ext uri="{FF2B5EF4-FFF2-40B4-BE49-F238E27FC236}">
                <a16:creationId xmlns:a16="http://schemas.microsoft.com/office/drawing/2014/main" id="{68325266-5658-14A6-CEB8-2B8AAB6240B1}"/>
              </a:ext>
            </a:extLst>
          </p:cNvPr>
          <p:cNvSpPr txBox="1"/>
          <p:nvPr/>
        </p:nvSpPr>
        <p:spPr>
          <a:xfrm>
            <a:off x="3851992" y="3069453"/>
            <a:ext cx="1942403" cy="600164"/>
          </a:xfrm>
          <a:prstGeom prst="rect">
            <a:avLst/>
          </a:prstGeom>
          <a:noFill/>
        </p:spPr>
        <p:txBody>
          <a:bodyPr wrap="square" rtlCol="0">
            <a:spAutoFit/>
          </a:bodyPr>
          <a:lstStyle/>
          <a:p>
            <a:r>
              <a:rPr lang="en-US" altLang="ko-KR" sz="1100" b="1" dirty="0">
                <a:solidFill>
                  <a:srgbClr val="0033CC"/>
                </a:solidFill>
              </a:rPr>
              <a:t>Up</a:t>
            </a:r>
            <a:r>
              <a:rPr lang="ko-KR" altLang="en-US" sz="1100" b="1" dirty="0">
                <a:solidFill>
                  <a:srgbClr val="0033CC"/>
                </a:solidFill>
              </a:rPr>
              <a:t> </a:t>
            </a:r>
            <a:r>
              <a:rPr lang="en-US" altLang="ko-KR" sz="1100" b="1" dirty="0">
                <a:solidFill>
                  <a:srgbClr val="0033CC"/>
                </a:solidFill>
              </a:rPr>
              <a:t>sampling</a:t>
            </a:r>
          </a:p>
          <a:p>
            <a:r>
              <a:rPr lang="en-US" altLang="ko-KR" sz="1100" b="1" dirty="0">
                <a:solidFill>
                  <a:srgbClr val="0033CC"/>
                </a:solidFill>
              </a:rPr>
              <a:t>(</a:t>
            </a:r>
            <a:r>
              <a:rPr lang="ko-KR" altLang="en-US" sz="1100" b="1" dirty="0">
                <a:solidFill>
                  <a:srgbClr val="0033CC"/>
                </a:solidFill>
              </a:rPr>
              <a:t>해상도 증가</a:t>
            </a:r>
            <a:r>
              <a:rPr lang="en-US" altLang="ko-KR" sz="1100" b="1" dirty="0">
                <a:solidFill>
                  <a:srgbClr val="0033CC"/>
                </a:solidFill>
              </a:rPr>
              <a:t>/</a:t>
            </a:r>
            <a:r>
              <a:rPr lang="ko-KR" altLang="en-US" sz="1100" b="1" dirty="0">
                <a:solidFill>
                  <a:srgbClr val="0033CC"/>
                </a:solidFill>
              </a:rPr>
              <a:t>특징</a:t>
            </a:r>
            <a:r>
              <a:rPr lang="en-US" altLang="ko-KR" sz="1100" b="1" dirty="0">
                <a:solidFill>
                  <a:srgbClr val="0033CC"/>
                </a:solidFill>
              </a:rPr>
              <a:t> </a:t>
            </a:r>
            <a:r>
              <a:rPr lang="ko-KR" altLang="en-US" sz="1100" b="1" dirty="0">
                <a:solidFill>
                  <a:srgbClr val="0033CC"/>
                </a:solidFill>
              </a:rPr>
              <a:t>약화</a:t>
            </a:r>
            <a:r>
              <a:rPr lang="en-US" altLang="ko-KR" sz="1100" b="1" dirty="0">
                <a:solidFill>
                  <a:srgbClr val="0033CC"/>
                </a:solidFill>
              </a:rPr>
              <a:t>/</a:t>
            </a:r>
          </a:p>
          <a:p>
            <a:r>
              <a:rPr lang="ko-KR" altLang="en-US" sz="1100" b="1" dirty="0">
                <a:solidFill>
                  <a:srgbClr val="0033CC"/>
                </a:solidFill>
              </a:rPr>
              <a:t>위치정보 강화</a:t>
            </a:r>
            <a:r>
              <a:rPr lang="en-US" altLang="ko-KR" sz="1100" b="1" dirty="0">
                <a:solidFill>
                  <a:srgbClr val="0033CC"/>
                </a:solidFill>
              </a:rPr>
              <a:t>)</a:t>
            </a:r>
            <a:endParaRPr lang="ko-KR" altLang="en-US" sz="1100" b="1" dirty="0">
              <a:solidFill>
                <a:srgbClr val="0033CC"/>
              </a:solidFill>
            </a:endParaRPr>
          </a:p>
        </p:txBody>
      </p:sp>
      <p:sp>
        <p:nvSpPr>
          <p:cNvPr id="9" name="TextBox 8">
            <a:extLst>
              <a:ext uri="{FF2B5EF4-FFF2-40B4-BE49-F238E27FC236}">
                <a16:creationId xmlns:a16="http://schemas.microsoft.com/office/drawing/2014/main" id="{A5CAE127-FD12-5900-9DEA-8DD05E1241D2}"/>
              </a:ext>
            </a:extLst>
          </p:cNvPr>
          <p:cNvSpPr txBox="1"/>
          <p:nvPr/>
        </p:nvSpPr>
        <p:spPr>
          <a:xfrm>
            <a:off x="2675588" y="5796786"/>
            <a:ext cx="1980022" cy="276999"/>
          </a:xfrm>
          <a:prstGeom prst="rect">
            <a:avLst/>
          </a:prstGeom>
          <a:noFill/>
        </p:spPr>
        <p:txBody>
          <a:bodyPr wrap="square" rtlCol="0">
            <a:spAutoFit/>
          </a:bodyPr>
          <a:lstStyle/>
          <a:p>
            <a:r>
              <a:rPr lang="en-US" altLang="ko-KR" sz="1200" b="1" i="0" dirty="0">
                <a:solidFill>
                  <a:srgbClr val="FF0000"/>
                </a:solidFill>
                <a:effectLst/>
                <a:latin typeface="Spoqa Han Sans"/>
              </a:rPr>
              <a:t>Bottom-up pathway</a:t>
            </a:r>
            <a:endParaRPr lang="ko-KR" altLang="en-US" sz="1200" dirty="0">
              <a:solidFill>
                <a:srgbClr val="FF0000"/>
              </a:solidFill>
            </a:endParaRPr>
          </a:p>
        </p:txBody>
      </p:sp>
      <p:sp>
        <p:nvSpPr>
          <p:cNvPr id="10" name="TextBox 9">
            <a:extLst>
              <a:ext uri="{FF2B5EF4-FFF2-40B4-BE49-F238E27FC236}">
                <a16:creationId xmlns:a16="http://schemas.microsoft.com/office/drawing/2014/main" id="{90591BAE-C0C4-D999-DF3B-C328C603688A}"/>
              </a:ext>
            </a:extLst>
          </p:cNvPr>
          <p:cNvSpPr txBox="1"/>
          <p:nvPr/>
        </p:nvSpPr>
        <p:spPr>
          <a:xfrm>
            <a:off x="4148187" y="5165070"/>
            <a:ext cx="1350015" cy="461665"/>
          </a:xfrm>
          <a:prstGeom prst="rect">
            <a:avLst/>
          </a:prstGeom>
          <a:noFill/>
        </p:spPr>
        <p:txBody>
          <a:bodyPr wrap="square" rtlCol="0">
            <a:spAutoFit/>
          </a:bodyPr>
          <a:lstStyle/>
          <a:p>
            <a:r>
              <a:rPr lang="en-US" altLang="ko-KR" sz="1200" b="1" i="0" dirty="0">
                <a:solidFill>
                  <a:srgbClr val="FF0000"/>
                </a:solidFill>
                <a:effectLst/>
                <a:latin typeface="Spoqa Han Sans"/>
              </a:rPr>
              <a:t>Top-down </a:t>
            </a:r>
          </a:p>
          <a:p>
            <a:r>
              <a:rPr lang="en-US" altLang="ko-KR" sz="1200" b="1" i="0" dirty="0">
                <a:solidFill>
                  <a:srgbClr val="FF0000"/>
                </a:solidFill>
                <a:effectLst/>
                <a:latin typeface="Spoqa Han Sans"/>
              </a:rPr>
              <a:t>pathway</a:t>
            </a:r>
            <a:endParaRPr lang="ko-KR" altLang="en-US" sz="1200" dirty="0">
              <a:solidFill>
                <a:srgbClr val="FF0000"/>
              </a:solidFill>
            </a:endParaRPr>
          </a:p>
        </p:txBody>
      </p:sp>
      <p:sp>
        <p:nvSpPr>
          <p:cNvPr id="11" name="TextBox 10">
            <a:extLst>
              <a:ext uri="{FF2B5EF4-FFF2-40B4-BE49-F238E27FC236}">
                <a16:creationId xmlns:a16="http://schemas.microsoft.com/office/drawing/2014/main" id="{6B91E0D4-9796-0269-B59B-401E9A77ACFD}"/>
              </a:ext>
            </a:extLst>
          </p:cNvPr>
          <p:cNvSpPr txBox="1"/>
          <p:nvPr/>
        </p:nvSpPr>
        <p:spPr>
          <a:xfrm>
            <a:off x="4238188" y="3747410"/>
            <a:ext cx="1942403" cy="261610"/>
          </a:xfrm>
          <a:prstGeom prst="rect">
            <a:avLst/>
          </a:prstGeom>
          <a:noFill/>
        </p:spPr>
        <p:txBody>
          <a:bodyPr wrap="square" rtlCol="0">
            <a:spAutoFit/>
          </a:bodyPr>
          <a:lstStyle/>
          <a:p>
            <a:r>
              <a:rPr lang="en-US" altLang="ko-KR" sz="1100" b="1" dirty="0">
                <a:solidFill>
                  <a:srgbClr val="FF0000"/>
                </a:solidFill>
              </a:rPr>
              <a:t>Lateral</a:t>
            </a:r>
            <a:r>
              <a:rPr lang="ko-KR" altLang="en-US" sz="1100" b="1" dirty="0">
                <a:solidFill>
                  <a:srgbClr val="FF0000"/>
                </a:solidFill>
              </a:rPr>
              <a:t> </a:t>
            </a:r>
            <a:r>
              <a:rPr lang="en-US" altLang="ko-KR" sz="1100" b="1" dirty="0">
                <a:solidFill>
                  <a:srgbClr val="FF0000"/>
                </a:solidFill>
              </a:rPr>
              <a:t>Connection</a:t>
            </a:r>
            <a:endParaRPr lang="ko-KR" altLang="en-US" sz="1100" b="1" dirty="0">
              <a:solidFill>
                <a:srgbClr val="FF0000"/>
              </a:solidFill>
            </a:endParaRPr>
          </a:p>
        </p:txBody>
      </p:sp>
    </p:spTree>
    <p:extLst>
      <p:ext uri="{BB962C8B-B14F-4D97-AF65-F5344CB8AC3E}">
        <p14:creationId xmlns:p14="http://schemas.microsoft.com/office/powerpoint/2010/main" val="52000288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45519-6A60-C525-E5E0-BFA2166B403D}"/>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CA64AE7-566C-E470-21CF-A1F350B43F04}"/>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sp>
        <p:nvSpPr>
          <p:cNvPr id="4" name="Rectangle 3">
            <a:extLst>
              <a:ext uri="{FF2B5EF4-FFF2-40B4-BE49-F238E27FC236}">
                <a16:creationId xmlns:a16="http://schemas.microsoft.com/office/drawing/2014/main" id="{DFB40809-7FF8-9800-32AA-2A7E8B5A49CE}"/>
              </a:ext>
            </a:extLst>
          </p:cNvPr>
          <p:cNvSpPr txBox="1">
            <a:spLocks noChangeArrowheads="1"/>
          </p:cNvSpPr>
          <p:nvPr/>
        </p:nvSpPr>
        <p:spPr bwMode="auto">
          <a:xfrm>
            <a:off x="400012" y="1088974"/>
            <a:ext cx="8402035" cy="1720407"/>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방법론</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1) Feature Pyramid Network(FPN) </a:t>
            </a:r>
            <a:r>
              <a:rPr lang="ko-KR" altLang="en-US" sz="1600" kern="0" dirty="0">
                <a:solidFill>
                  <a:schemeClr val="tx1"/>
                </a:solidFill>
                <a:latin typeface="+mn-ea"/>
                <a:ea typeface="+mn-ea"/>
              </a:rPr>
              <a:t>개선</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ea typeface="+mn-ea"/>
              </a:rPr>
              <a:t>YOLOv5</a:t>
            </a:r>
            <a:r>
              <a:rPr lang="ko-KR" altLang="en-US" sz="1400" kern="0" dirty="0">
                <a:solidFill>
                  <a:schemeClr val="tx1"/>
                </a:solidFill>
                <a:latin typeface="+mn-ea"/>
                <a:ea typeface="+mn-ea"/>
              </a:rPr>
              <a:t>의 </a:t>
            </a:r>
            <a:r>
              <a:rPr lang="en-US" altLang="ko-KR" sz="1400" kern="0" dirty="0">
                <a:solidFill>
                  <a:schemeClr val="tx1"/>
                </a:solidFill>
                <a:latin typeface="+mn-ea"/>
                <a:ea typeface="+mn-ea"/>
              </a:rPr>
              <a:t>FPN </a:t>
            </a:r>
            <a:r>
              <a:rPr lang="ko-KR" altLang="en-US" sz="1400" kern="0" dirty="0">
                <a:solidFill>
                  <a:schemeClr val="tx1"/>
                </a:solidFill>
                <a:latin typeface="+mn-ea"/>
                <a:ea typeface="+mn-ea"/>
              </a:rPr>
              <a:t>적용 </a:t>
            </a:r>
            <a:r>
              <a:rPr lang="en-US" altLang="ko-KR" sz="1400" kern="0" dirty="0">
                <a:solidFill>
                  <a:schemeClr val="tx1"/>
                </a:solidFill>
                <a:latin typeface="+mn-ea"/>
                <a:ea typeface="+mn-ea"/>
              </a:rPr>
              <a:t>[6]</a:t>
            </a:r>
          </a:p>
          <a:p>
            <a:pPr marL="627062" lvl="2" indent="0">
              <a:lnSpc>
                <a:spcPct val="130000"/>
              </a:lnSpc>
              <a:spcBef>
                <a:spcPts val="600"/>
              </a:spcBef>
              <a:buNone/>
            </a:pPr>
            <a:r>
              <a:rPr lang="en-US" altLang="ko-KR" sz="1400" kern="0" dirty="0">
                <a:solidFill>
                  <a:schemeClr val="tx1"/>
                </a:solidFill>
                <a:latin typeface="+mn-ea"/>
                <a:ea typeface="+mn-ea"/>
              </a:rPr>
              <a:t> - FPN + PANet </a:t>
            </a:r>
            <a:r>
              <a:rPr lang="ko-KR" altLang="en-US" sz="1400" kern="0" dirty="0">
                <a:solidFill>
                  <a:schemeClr val="tx1"/>
                </a:solidFill>
                <a:latin typeface="+mn-ea"/>
                <a:ea typeface="+mn-ea"/>
              </a:rPr>
              <a:t>구조 활용 </a:t>
            </a:r>
            <a:r>
              <a:rPr lang="en-US" altLang="ko-KR" sz="1400" kern="0" dirty="0">
                <a:solidFill>
                  <a:schemeClr val="tx1"/>
                </a:solidFill>
                <a:latin typeface="+mn-ea"/>
                <a:ea typeface="+mn-ea"/>
              </a:rPr>
              <a:t>: FPN</a:t>
            </a:r>
            <a:r>
              <a:rPr lang="ko-KR" altLang="en-US" sz="1400" kern="0" dirty="0">
                <a:solidFill>
                  <a:schemeClr val="tx1"/>
                </a:solidFill>
                <a:latin typeface="+mn-ea"/>
                <a:ea typeface="+mn-ea"/>
              </a:rPr>
              <a:t>과 </a:t>
            </a:r>
            <a:r>
              <a:rPr lang="en-US" altLang="ko-KR" sz="1400" kern="0" dirty="0">
                <a:solidFill>
                  <a:schemeClr val="tx1"/>
                </a:solidFill>
                <a:latin typeface="+mn-ea"/>
                <a:ea typeface="+mn-ea"/>
              </a:rPr>
              <a:t>PANet</a:t>
            </a:r>
            <a:r>
              <a:rPr lang="ko-KR" altLang="en-US" sz="1400" kern="0" dirty="0">
                <a:solidFill>
                  <a:schemeClr val="tx1"/>
                </a:solidFill>
                <a:latin typeface="+mn-ea"/>
                <a:ea typeface="+mn-ea"/>
              </a:rPr>
              <a:t>의 결합은 다양한 스케일의 </a:t>
            </a:r>
            <a:r>
              <a:rPr lang="en-US" altLang="ko-KR" sz="1400" kern="0" dirty="0">
                <a:solidFill>
                  <a:schemeClr val="tx1"/>
                </a:solidFill>
                <a:latin typeface="+mn-ea"/>
                <a:ea typeface="+mn-ea"/>
              </a:rPr>
              <a:t>Feature</a:t>
            </a:r>
            <a:r>
              <a:rPr lang="ko-KR" altLang="en-US" sz="1400" kern="0" dirty="0">
                <a:solidFill>
                  <a:schemeClr val="tx1"/>
                </a:solidFill>
                <a:latin typeface="+mn-ea"/>
                <a:ea typeface="+mn-ea"/>
              </a:rPr>
              <a:t> </a:t>
            </a:r>
            <a:r>
              <a:rPr lang="en-US" altLang="ko-KR" sz="1400" kern="0" dirty="0">
                <a:solidFill>
                  <a:schemeClr val="tx1"/>
                </a:solidFill>
                <a:latin typeface="+mn-ea"/>
                <a:ea typeface="+mn-ea"/>
              </a:rPr>
              <a:t>Map</a:t>
            </a:r>
            <a:r>
              <a:rPr lang="ko-KR" altLang="en-US" sz="1400" kern="0" dirty="0">
                <a:solidFill>
                  <a:schemeClr val="tx1"/>
                </a:solidFill>
                <a:latin typeface="+mn-ea"/>
                <a:ea typeface="+mn-ea"/>
              </a:rPr>
              <a:t>에 의미 정보와 위치 정보를 모두 포함시켜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다양한 크기의 이미지를 정확하게 예측할 수 있도록 함</a:t>
            </a:r>
            <a:endParaRPr lang="en-US" altLang="ko-KR" sz="1400" kern="0" dirty="0">
              <a:solidFill>
                <a:schemeClr val="tx1"/>
              </a:solidFill>
              <a:latin typeface="+mn-ea"/>
              <a:ea typeface="+mn-ea"/>
            </a:endParaRPr>
          </a:p>
        </p:txBody>
      </p:sp>
      <p:pic>
        <p:nvPicPr>
          <p:cNvPr id="3" name="그림 2">
            <a:extLst>
              <a:ext uri="{FF2B5EF4-FFF2-40B4-BE49-F238E27FC236}">
                <a16:creationId xmlns:a16="http://schemas.microsoft.com/office/drawing/2014/main" id="{ADCD18E9-4C29-95E7-0D89-D607CD093A1E}"/>
              </a:ext>
            </a:extLst>
          </p:cNvPr>
          <p:cNvPicPr>
            <a:picLocks noChangeAspect="1"/>
          </p:cNvPicPr>
          <p:nvPr/>
        </p:nvPicPr>
        <p:blipFill>
          <a:blip r:embed="rId3"/>
          <a:stretch>
            <a:fillRect/>
          </a:stretch>
        </p:blipFill>
        <p:spPr>
          <a:xfrm>
            <a:off x="1241963" y="2978995"/>
            <a:ext cx="4695784" cy="2852104"/>
          </a:xfrm>
          <a:prstGeom prst="rect">
            <a:avLst/>
          </a:prstGeom>
        </p:spPr>
      </p:pic>
      <p:sp>
        <p:nvSpPr>
          <p:cNvPr id="7" name="직사각형 6">
            <a:extLst>
              <a:ext uri="{FF2B5EF4-FFF2-40B4-BE49-F238E27FC236}">
                <a16:creationId xmlns:a16="http://schemas.microsoft.com/office/drawing/2014/main" id="{06EB9DBF-9081-0446-2E1D-A3E46DCF1F61}"/>
              </a:ext>
            </a:extLst>
          </p:cNvPr>
          <p:cNvSpPr/>
          <p:nvPr/>
        </p:nvSpPr>
        <p:spPr bwMode="auto">
          <a:xfrm>
            <a:off x="3138970" y="2978995"/>
            <a:ext cx="2941644" cy="2568552"/>
          </a:xfrm>
          <a:prstGeom prst="rect">
            <a:avLst/>
          </a:prstGeom>
          <a:noFill/>
          <a:ln w="28575" cap="flat" cmpd="sng" algn="ctr">
            <a:solidFill>
              <a:srgbClr val="FF00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12" name="TextBox 11">
            <a:extLst>
              <a:ext uri="{FF2B5EF4-FFF2-40B4-BE49-F238E27FC236}">
                <a16:creationId xmlns:a16="http://schemas.microsoft.com/office/drawing/2014/main" id="{810CCA60-7FD6-CA74-0963-25012E19F0D6}"/>
              </a:ext>
            </a:extLst>
          </p:cNvPr>
          <p:cNvSpPr txBox="1"/>
          <p:nvPr/>
        </p:nvSpPr>
        <p:spPr>
          <a:xfrm>
            <a:off x="4011427" y="5491601"/>
            <a:ext cx="1350015" cy="307777"/>
          </a:xfrm>
          <a:prstGeom prst="rect">
            <a:avLst/>
          </a:prstGeom>
          <a:noFill/>
        </p:spPr>
        <p:txBody>
          <a:bodyPr wrap="square" rtlCol="0">
            <a:spAutoFit/>
          </a:bodyPr>
          <a:lstStyle/>
          <a:p>
            <a:r>
              <a:rPr lang="en-US" altLang="ko-KR" sz="1400" b="1" i="0" dirty="0">
                <a:solidFill>
                  <a:srgbClr val="FF0000"/>
                </a:solidFill>
                <a:effectLst/>
                <a:latin typeface="Spoqa Han Sans"/>
              </a:rPr>
              <a:t>Neck</a:t>
            </a:r>
            <a:endParaRPr lang="ko-KR" altLang="en-US" sz="1400" dirty="0">
              <a:solidFill>
                <a:srgbClr val="FF0000"/>
              </a:solidFill>
            </a:endParaRPr>
          </a:p>
        </p:txBody>
      </p:sp>
      <p:sp>
        <p:nvSpPr>
          <p:cNvPr id="13" name="직사각형 12">
            <a:extLst>
              <a:ext uri="{FF2B5EF4-FFF2-40B4-BE49-F238E27FC236}">
                <a16:creationId xmlns:a16="http://schemas.microsoft.com/office/drawing/2014/main" id="{EC4EB789-1450-ABC5-6852-DC014EAA6C1E}"/>
              </a:ext>
            </a:extLst>
          </p:cNvPr>
          <p:cNvSpPr/>
          <p:nvPr/>
        </p:nvSpPr>
        <p:spPr bwMode="auto">
          <a:xfrm>
            <a:off x="1353145" y="3120771"/>
            <a:ext cx="1620018" cy="2568552"/>
          </a:xfrm>
          <a:prstGeom prst="rect">
            <a:avLst/>
          </a:prstGeom>
          <a:noFill/>
          <a:ln w="28575" cap="flat" cmpd="sng" algn="ctr">
            <a:solidFill>
              <a:srgbClr val="FF00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14" name="TextBox 13">
            <a:extLst>
              <a:ext uri="{FF2B5EF4-FFF2-40B4-BE49-F238E27FC236}">
                <a16:creationId xmlns:a16="http://schemas.microsoft.com/office/drawing/2014/main" id="{49BFEAD2-0A96-B1D7-8D74-8637E9CB664F}"/>
              </a:ext>
            </a:extLst>
          </p:cNvPr>
          <p:cNvSpPr txBox="1"/>
          <p:nvPr/>
        </p:nvSpPr>
        <p:spPr>
          <a:xfrm>
            <a:off x="1395726" y="2881462"/>
            <a:ext cx="1350015" cy="307777"/>
          </a:xfrm>
          <a:prstGeom prst="rect">
            <a:avLst/>
          </a:prstGeom>
          <a:noFill/>
        </p:spPr>
        <p:txBody>
          <a:bodyPr wrap="square" rtlCol="0">
            <a:spAutoFit/>
          </a:bodyPr>
          <a:lstStyle/>
          <a:p>
            <a:r>
              <a:rPr lang="en-US" altLang="ko-KR" sz="1400" b="1" i="0" dirty="0">
                <a:solidFill>
                  <a:srgbClr val="FF0000"/>
                </a:solidFill>
                <a:effectLst/>
                <a:latin typeface="Spoqa Han Sans"/>
              </a:rPr>
              <a:t>Backbone</a:t>
            </a:r>
            <a:endParaRPr lang="ko-KR" altLang="en-US" sz="1400" dirty="0">
              <a:solidFill>
                <a:srgbClr val="FF0000"/>
              </a:solidFill>
            </a:endParaRPr>
          </a:p>
        </p:txBody>
      </p:sp>
      <p:sp>
        <p:nvSpPr>
          <p:cNvPr id="15" name="정육면체 14">
            <a:extLst>
              <a:ext uri="{FF2B5EF4-FFF2-40B4-BE49-F238E27FC236}">
                <a16:creationId xmlns:a16="http://schemas.microsoft.com/office/drawing/2014/main" id="{41CFD8A3-28E4-FA9A-747C-8B2202E7E848}"/>
              </a:ext>
            </a:extLst>
          </p:cNvPr>
          <p:cNvSpPr/>
          <p:nvPr/>
        </p:nvSpPr>
        <p:spPr bwMode="auto">
          <a:xfrm>
            <a:off x="6891102" y="3423660"/>
            <a:ext cx="630007" cy="251165"/>
          </a:xfrm>
          <a:prstGeom prst="cube">
            <a:avLst>
              <a:gd name="adj" fmla="val 84972"/>
            </a:avLst>
          </a:prstGeom>
          <a:solidFill>
            <a:schemeClr val="tx1">
              <a:lumMod val="50000"/>
              <a:lumOff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16" name="정육면체 15">
            <a:extLst>
              <a:ext uri="{FF2B5EF4-FFF2-40B4-BE49-F238E27FC236}">
                <a16:creationId xmlns:a16="http://schemas.microsoft.com/office/drawing/2014/main" id="{C398B890-69EF-0938-FFAF-DB29126365D2}"/>
              </a:ext>
            </a:extLst>
          </p:cNvPr>
          <p:cNvSpPr/>
          <p:nvPr/>
        </p:nvSpPr>
        <p:spPr bwMode="auto">
          <a:xfrm>
            <a:off x="6544712" y="4413671"/>
            <a:ext cx="1260014" cy="407879"/>
          </a:xfrm>
          <a:prstGeom prst="cube">
            <a:avLst>
              <a:gd name="adj" fmla="val 84972"/>
            </a:avLst>
          </a:prstGeom>
          <a:solidFill>
            <a:schemeClr val="tx1">
              <a:lumMod val="50000"/>
              <a:lumOff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17" name="정육면체 16">
            <a:extLst>
              <a:ext uri="{FF2B5EF4-FFF2-40B4-BE49-F238E27FC236}">
                <a16:creationId xmlns:a16="http://schemas.microsoft.com/office/drawing/2014/main" id="{AFE092D0-4735-36F6-A055-86B4837B3AC3}"/>
              </a:ext>
            </a:extLst>
          </p:cNvPr>
          <p:cNvSpPr/>
          <p:nvPr/>
        </p:nvSpPr>
        <p:spPr bwMode="auto">
          <a:xfrm>
            <a:off x="6744324" y="3892023"/>
            <a:ext cx="866785" cy="341646"/>
          </a:xfrm>
          <a:prstGeom prst="cube">
            <a:avLst>
              <a:gd name="adj" fmla="val 84972"/>
            </a:avLst>
          </a:prstGeom>
          <a:solidFill>
            <a:schemeClr val="tx1">
              <a:lumMod val="50000"/>
              <a:lumOff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cxnSp>
        <p:nvCxnSpPr>
          <p:cNvPr id="18" name="직선 화살표 연결선 17">
            <a:extLst>
              <a:ext uri="{FF2B5EF4-FFF2-40B4-BE49-F238E27FC236}">
                <a16:creationId xmlns:a16="http://schemas.microsoft.com/office/drawing/2014/main" id="{8C07E7EB-F204-2B5F-B4DD-2B19619884E6}"/>
              </a:ext>
            </a:extLst>
          </p:cNvPr>
          <p:cNvCxnSpPr/>
          <p:nvPr/>
        </p:nvCxnSpPr>
        <p:spPr bwMode="auto">
          <a:xfrm>
            <a:off x="5810611" y="3549243"/>
            <a:ext cx="959577" cy="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직선 화살표 연결선 18">
            <a:extLst>
              <a:ext uri="{FF2B5EF4-FFF2-40B4-BE49-F238E27FC236}">
                <a16:creationId xmlns:a16="http://schemas.microsoft.com/office/drawing/2014/main" id="{D34B72EF-7B8E-F101-BCA7-AAA40CE1780C}"/>
              </a:ext>
            </a:extLst>
          </p:cNvPr>
          <p:cNvCxnSpPr/>
          <p:nvPr/>
        </p:nvCxnSpPr>
        <p:spPr bwMode="auto">
          <a:xfrm>
            <a:off x="5743170" y="3999248"/>
            <a:ext cx="959577" cy="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직선 화살표 연결선 19">
            <a:extLst>
              <a:ext uri="{FF2B5EF4-FFF2-40B4-BE49-F238E27FC236}">
                <a16:creationId xmlns:a16="http://schemas.microsoft.com/office/drawing/2014/main" id="{3AED0341-1943-45B9-22F9-8DAC2851B41F}"/>
              </a:ext>
            </a:extLst>
          </p:cNvPr>
          <p:cNvCxnSpPr/>
          <p:nvPr/>
        </p:nvCxnSpPr>
        <p:spPr bwMode="auto">
          <a:xfrm>
            <a:off x="5743170" y="4447307"/>
            <a:ext cx="959577" cy="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0">
            <a:extLst>
              <a:ext uri="{FF2B5EF4-FFF2-40B4-BE49-F238E27FC236}">
                <a16:creationId xmlns:a16="http://schemas.microsoft.com/office/drawing/2014/main" id="{0F71960A-36EB-DD7A-7AD1-BD9F66D308CF}"/>
              </a:ext>
            </a:extLst>
          </p:cNvPr>
          <p:cNvSpPr txBox="1"/>
          <p:nvPr/>
        </p:nvSpPr>
        <p:spPr>
          <a:xfrm>
            <a:off x="6531097" y="4863676"/>
            <a:ext cx="1350015" cy="523220"/>
          </a:xfrm>
          <a:prstGeom prst="rect">
            <a:avLst/>
          </a:prstGeom>
          <a:noFill/>
        </p:spPr>
        <p:txBody>
          <a:bodyPr wrap="square" rtlCol="0">
            <a:spAutoFit/>
          </a:bodyPr>
          <a:lstStyle/>
          <a:p>
            <a:r>
              <a:rPr lang="en-US" altLang="ko-KR" sz="1400" b="1" dirty="0">
                <a:solidFill>
                  <a:srgbClr val="FF0000"/>
                </a:solidFill>
                <a:latin typeface="Spoqa Han Sans"/>
              </a:rPr>
              <a:t>Head : Detection</a:t>
            </a:r>
            <a:endParaRPr lang="ko-KR" altLang="en-US" sz="1400" dirty="0">
              <a:solidFill>
                <a:srgbClr val="FF0000"/>
              </a:solidFill>
            </a:endParaRPr>
          </a:p>
        </p:txBody>
      </p:sp>
      <p:sp>
        <p:nvSpPr>
          <p:cNvPr id="22" name="TextBox 21">
            <a:extLst>
              <a:ext uri="{FF2B5EF4-FFF2-40B4-BE49-F238E27FC236}">
                <a16:creationId xmlns:a16="http://schemas.microsoft.com/office/drawing/2014/main" id="{3FE1FB65-7BE6-826B-ED14-31B27763F8BB}"/>
              </a:ext>
            </a:extLst>
          </p:cNvPr>
          <p:cNvSpPr txBox="1"/>
          <p:nvPr/>
        </p:nvSpPr>
        <p:spPr>
          <a:xfrm>
            <a:off x="6910342" y="3148852"/>
            <a:ext cx="1350015" cy="276999"/>
          </a:xfrm>
          <a:prstGeom prst="rect">
            <a:avLst/>
          </a:prstGeom>
          <a:noFill/>
        </p:spPr>
        <p:txBody>
          <a:bodyPr wrap="square" rtlCol="0">
            <a:spAutoFit/>
          </a:bodyPr>
          <a:lstStyle/>
          <a:p>
            <a:r>
              <a:rPr lang="en-US" altLang="ko-KR" sz="1200" b="1" i="0" dirty="0">
                <a:solidFill>
                  <a:schemeClr val="tx1"/>
                </a:solidFill>
                <a:effectLst/>
                <a:latin typeface="Spoqa Han Sans"/>
              </a:rPr>
              <a:t>P5: </a:t>
            </a:r>
            <a:r>
              <a:rPr lang="ko-KR" altLang="en-US" sz="1200" b="1" i="0" dirty="0">
                <a:solidFill>
                  <a:schemeClr val="tx1"/>
                </a:solidFill>
                <a:effectLst/>
                <a:latin typeface="Spoqa Han Sans"/>
              </a:rPr>
              <a:t>큰 객체 탐지</a:t>
            </a:r>
            <a:endParaRPr lang="ko-KR" altLang="en-US" sz="1200" dirty="0">
              <a:solidFill>
                <a:schemeClr val="tx1"/>
              </a:solidFill>
            </a:endParaRPr>
          </a:p>
        </p:txBody>
      </p:sp>
      <p:sp>
        <p:nvSpPr>
          <p:cNvPr id="23" name="TextBox 22">
            <a:extLst>
              <a:ext uri="{FF2B5EF4-FFF2-40B4-BE49-F238E27FC236}">
                <a16:creationId xmlns:a16="http://schemas.microsoft.com/office/drawing/2014/main" id="{FB08B159-2D90-C3EB-D02B-4D2468CA3EF3}"/>
              </a:ext>
            </a:extLst>
          </p:cNvPr>
          <p:cNvSpPr txBox="1"/>
          <p:nvPr/>
        </p:nvSpPr>
        <p:spPr>
          <a:xfrm>
            <a:off x="6770188" y="3659943"/>
            <a:ext cx="1542879" cy="276999"/>
          </a:xfrm>
          <a:prstGeom prst="rect">
            <a:avLst/>
          </a:prstGeom>
          <a:noFill/>
        </p:spPr>
        <p:txBody>
          <a:bodyPr wrap="square" rtlCol="0">
            <a:spAutoFit/>
          </a:bodyPr>
          <a:lstStyle/>
          <a:p>
            <a:r>
              <a:rPr lang="en-US" altLang="ko-KR" sz="1200" b="1" i="0" dirty="0">
                <a:solidFill>
                  <a:schemeClr val="tx1"/>
                </a:solidFill>
                <a:effectLst/>
                <a:latin typeface="Spoqa Han Sans"/>
              </a:rPr>
              <a:t>P4: </a:t>
            </a:r>
            <a:r>
              <a:rPr lang="ko-KR" altLang="en-US" sz="1200" b="1" i="0" dirty="0">
                <a:solidFill>
                  <a:schemeClr val="tx1"/>
                </a:solidFill>
                <a:effectLst/>
                <a:latin typeface="Spoqa Han Sans"/>
              </a:rPr>
              <a:t>중간 객체 탐지</a:t>
            </a:r>
            <a:endParaRPr lang="ko-KR" altLang="en-US" sz="1200" dirty="0">
              <a:solidFill>
                <a:schemeClr val="tx1"/>
              </a:solidFill>
            </a:endParaRPr>
          </a:p>
        </p:txBody>
      </p:sp>
      <p:sp>
        <p:nvSpPr>
          <p:cNvPr id="24" name="TextBox 23">
            <a:extLst>
              <a:ext uri="{FF2B5EF4-FFF2-40B4-BE49-F238E27FC236}">
                <a16:creationId xmlns:a16="http://schemas.microsoft.com/office/drawing/2014/main" id="{F43F3BFB-53FE-0046-BBC7-ADD5DDBBE245}"/>
              </a:ext>
            </a:extLst>
          </p:cNvPr>
          <p:cNvSpPr txBox="1"/>
          <p:nvPr/>
        </p:nvSpPr>
        <p:spPr>
          <a:xfrm>
            <a:off x="6702747" y="4195702"/>
            <a:ext cx="1549995" cy="276999"/>
          </a:xfrm>
          <a:prstGeom prst="rect">
            <a:avLst/>
          </a:prstGeom>
          <a:noFill/>
        </p:spPr>
        <p:txBody>
          <a:bodyPr wrap="square" rtlCol="0">
            <a:spAutoFit/>
          </a:bodyPr>
          <a:lstStyle/>
          <a:p>
            <a:r>
              <a:rPr lang="en-US" altLang="ko-KR" sz="1200" b="1" i="0" dirty="0">
                <a:solidFill>
                  <a:schemeClr val="tx1"/>
                </a:solidFill>
                <a:effectLst/>
                <a:latin typeface="Spoqa Han Sans"/>
              </a:rPr>
              <a:t>P3: </a:t>
            </a:r>
            <a:r>
              <a:rPr lang="ko-KR" altLang="en-US" sz="1200" b="1" i="0" dirty="0">
                <a:solidFill>
                  <a:schemeClr val="tx1"/>
                </a:solidFill>
                <a:effectLst/>
                <a:latin typeface="Spoqa Han Sans"/>
              </a:rPr>
              <a:t>작은 객체 탐지</a:t>
            </a:r>
            <a:endParaRPr lang="ko-KR" altLang="en-US" sz="1200" dirty="0">
              <a:solidFill>
                <a:schemeClr val="tx1"/>
              </a:solidFill>
            </a:endParaRPr>
          </a:p>
        </p:txBody>
      </p:sp>
      <p:sp>
        <p:nvSpPr>
          <p:cNvPr id="25" name="TextBox 24">
            <a:extLst>
              <a:ext uri="{FF2B5EF4-FFF2-40B4-BE49-F238E27FC236}">
                <a16:creationId xmlns:a16="http://schemas.microsoft.com/office/drawing/2014/main" id="{BFB5BBDA-58C9-4ECD-4719-0E70D63AE3D1}"/>
              </a:ext>
            </a:extLst>
          </p:cNvPr>
          <p:cNvSpPr txBox="1"/>
          <p:nvPr/>
        </p:nvSpPr>
        <p:spPr>
          <a:xfrm>
            <a:off x="971960" y="5923350"/>
            <a:ext cx="8100089" cy="276999"/>
          </a:xfrm>
          <a:prstGeom prst="rect">
            <a:avLst/>
          </a:prstGeom>
          <a:noFill/>
        </p:spPr>
        <p:txBody>
          <a:bodyPr wrap="square">
            <a:spAutoFit/>
          </a:bodyPr>
          <a:lstStyle/>
          <a:p>
            <a:pPr algn="l"/>
            <a:r>
              <a:rPr lang="en-US" altLang="ko-KR" sz="1200" b="1" dirty="0">
                <a:solidFill>
                  <a:schemeClr val="tx1">
                    <a:lumMod val="50000"/>
                    <a:lumOff val="50000"/>
                  </a:schemeClr>
                </a:solidFill>
              </a:rPr>
              <a:t>* PANet: </a:t>
            </a:r>
            <a:r>
              <a:rPr lang="ko-KR" altLang="en-US" sz="1200" b="1" dirty="0">
                <a:solidFill>
                  <a:schemeClr val="tx1">
                    <a:lumMod val="50000"/>
                    <a:lumOff val="50000"/>
                  </a:schemeClr>
                </a:solidFill>
              </a:rPr>
              <a:t>기존의 </a:t>
            </a:r>
            <a:r>
              <a:rPr lang="en-US" altLang="ko-KR" sz="1200" b="1" dirty="0">
                <a:solidFill>
                  <a:schemeClr val="tx1">
                    <a:lumMod val="50000"/>
                    <a:lumOff val="50000"/>
                  </a:schemeClr>
                </a:solidFill>
              </a:rPr>
              <a:t>FPN </a:t>
            </a:r>
            <a:r>
              <a:rPr lang="ko-KR" altLang="en-US" sz="1200" b="1" dirty="0">
                <a:solidFill>
                  <a:schemeClr val="tx1">
                    <a:lumMod val="50000"/>
                    <a:lumOff val="50000"/>
                  </a:schemeClr>
                </a:solidFill>
              </a:rPr>
              <a:t>구조를 강화한 것으로</a:t>
            </a:r>
            <a:r>
              <a:rPr lang="en-US" altLang="ko-KR" sz="1200" b="1" dirty="0">
                <a:solidFill>
                  <a:schemeClr val="tx1">
                    <a:lumMod val="50000"/>
                    <a:lumOff val="50000"/>
                  </a:schemeClr>
                </a:solidFill>
              </a:rPr>
              <a:t>,</a:t>
            </a:r>
            <a:r>
              <a:rPr lang="ko-KR" altLang="en-US" sz="1200" b="1" dirty="0">
                <a:solidFill>
                  <a:schemeClr val="tx1">
                    <a:lumMod val="50000"/>
                    <a:lumOff val="50000"/>
                  </a:schemeClr>
                </a:solidFill>
              </a:rPr>
              <a:t> </a:t>
            </a:r>
            <a:r>
              <a:rPr lang="en-US" altLang="ko-KR" sz="1200" b="1" dirty="0">
                <a:solidFill>
                  <a:schemeClr val="tx1">
                    <a:lumMod val="50000"/>
                    <a:lumOff val="50000"/>
                  </a:schemeClr>
                </a:solidFill>
              </a:rPr>
              <a:t>bottom-up </a:t>
            </a:r>
            <a:r>
              <a:rPr lang="ko-KR" altLang="en-US" sz="1200" b="1" dirty="0">
                <a:solidFill>
                  <a:schemeClr val="tx1">
                    <a:lumMod val="50000"/>
                    <a:lumOff val="50000"/>
                  </a:schemeClr>
                </a:solidFill>
              </a:rPr>
              <a:t>경로를 추가하여 저해상도의 위치 정보도 상위 레벨로 전달 </a:t>
            </a:r>
            <a:r>
              <a:rPr lang="en-US" altLang="ko-KR" sz="1200" b="1" dirty="0">
                <a:solidFill>
                  <a:schemeClr val="tx1">
                    <a:lumMod val="50000"/>
                    <a:lumOff val="50000"/>
                  </a:schemeClr>
                </a:solidFill>
              </a:rPr>
              <a:t> </a:t>
            </a:r>
            <a:endParaRPr lang="ko-KR" altLang="en-US" sz="1200" dirty="0">
              <a:solidFill>
                <a:schemeClr val="tx1">
                  <a:lumMod val="50000"/>
                  <a:lumOff val="50000"/>
                </a:schemeClr>
              </a:solidFill>
            </a:endParaRPr>
          </a:p>
        </p:txBody>
      </p:sp>
    </p:spTree>
    <p:extLst>
      <p:ext uri="{BB962C8B-B14F-4D97-AF65-F5344CB8AC3E}">
        <p14:creationId xmlns:p14="http://schemas.microsoft.com/office/powerpoint/2010/main" val="93934336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88032-03D5-C2A1-10AA-377DB298671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03B8132-76BD-748F-CFA5-D5359A44F1A2}"/>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sp>
        <p:nvSpPr>
          <p:cNvPr id="4" name="Rectangle 3">
            <a:extLst>
              <a:ext uri="{FF2B5EF4-FFF2-40B4-BE49-F238E27FC236}">
                <a16:creationId xmlns:a16="http://schemas.microsoft.com/office/drawing/2014/main" id="{C4F92499-3B77-B863-6FF4-B509DB7C9223}"/>
              </a:ext>
            </a:extLst>
          </p:cNvPr>
          <p:cNvSpPr txBox="1">
            <a:spLocks noChangeArrowheads="1"/>
          </p:cNvSpPr>
          <p:nvPr/>
        </p:nvSpPr>
        <p:spPr bwMode="auto">
          <a:xfrm>
            <a:off x="400012" y="1088974"/>
            <a:ext cx="8402035" cy="1832874"/>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방법론</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1) Feature Pyramid Network(FPN) </a:t>
            </a:r>
            <a:r>
              <a:rPr lang="ko-KR" altLang="en-US" sz="1600" kern="0" dirty="0">
                <a:solidFill>
                  <a:schemeClr val="tx1"/>
                </a:solidFill>
                <a:latin typeface="+mn-ea"/>
                <a:ea typeface="+mn-ea"/>
              </a:rPr>
              <a:t>개선</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본 논문의 개선된 </a:t>
            </a:r>
            <a:r>
              <a:rPr lang="en-US" altLang="ko-KR" sz="1400" kern="0" dirty="0">
                <a:solidFill>
                  <a:schemeClr val="tx1"/>
                </a:solidFill>
                <a:latin typeface="+mn-ea"/>
                <a:ea typeface="+mn-ea"/>
              </a:rPr>
              <a:t>FPN </a:t>
            </a:r>
            <a:r>
              <a:rPr lang="ko-KR" altLang="en-US" sz="1400" kern="0" dirty="0">
                <a:solidFill>
                  <a:schemeClr val="tx1"/>
                </a:solidFill>
                <a:latin typeface="+mn-ea"/>
                <a:ea typeface="+mn-ea"/>
              </a:rPr>
              <a:t>적용</a:t>
            </a:r>
            <a:endParaRPr lang="en-US" altLang="ko-KR" sz="1400" kern="0" dirty="0">
              <a:solidFill>
                <a:schemeClr val="tx1"/>
              </a:solidFill>
              <a:latin typeface="+mn-ea"/>
              <a:ea typeface="+mn-ea"/>
            </a:endParaRPr>
          </a:p>
          <a:p>
            <a:pPr marL="627062" lvl="2" indent="0">
              <a:lnSpc>
                <a:spcPct val="130000"/>
              </a:lnSpc>
              <a:spcBef>
                <a:spcPts val="600"/>
              </a:spcBef>
              <a:buNone/>
            </a:pPr>
            <a:r>
              <a:rPr lang="en-US" altLang="ko-KR" sz="1400" kern="0" dirty="0">
                <a:solidFill>
                  <a:schemeClr val="tx1"/>
                </a:solidFill>
                <a:latin typeface="+mn-ea"/>
                <a:ea typeface="+mn-ea"/>
              </a:rPr>
              <a:t>- P3, P4, P5 3</a:t>
            </a:r>
            <a:r>
              <a:rPr lang="ko-KR" altLang="en-US" sz="1400" kern="0" dirty="0">
                <a:solidFill>
                  <a:schemeClr val="tx1"/>
                </a:solidFill>
                <a:latin typeface="+mn-ea"/>
                <a:ea typeface="+mn-ea"/>
              </a:rPr>
              <a:t>개의 </a:t>
            </a:r>
            <a:r>
              <a:rPr lang="ko-KR" altLang="en-US" sz="1400" kern="0" dirty="0" err="1">
                <a:solidFill>
                  <a:schemeClr val="tx1"/>
                </a:solidFill>
                <a:latin typeface="+mn-ea"/>
                <a:ea typeface="+mn-ea"/>
              </a:rPr>
              <a:t>피쳐맵을</a:t>
            </a:r>
            <a:r>
              <a:rPr lang="ko-KR" altLang="en-US" sz="1400" kern="0" dirty="0">
                <a:solidFill>
                  <a:schemeClr val="tx1"/>
                </a:solidFill>
                <a:latin typeface="+mn-ea"/>
                <a:ea typeface="+mn-ea"/>
              </a:rPr>
              <a:t> 양방향으로 서로 결합하여 새로운 </a:t>
            </a:r>
            <a:r>
              <a:rPr lang="ko-KR" altLang="en-US" sz="1400" kern="0" dirty="0" err="1">
                <a:solidFill>
                  <a:schemeClr val="tx1"/>
                </a:solidFill>
                <a:latin typeface="+mn-ea"/>
                <a:ea typeface="+mn-ea"/>
              </a:rPr>
              <a:t>피쳐맵을</a:t>
            </a:r>
            <a:r>
              <a:rPr lang="ko-KR" altLang="en-US" sz="1400" kern="0" dirty="0">
                <a:solidFill>
                  <a:schemeClr val="tx1"/>
                </a:solidFill>
                <a:latin typeface="+mn-ea"/>
                <a:ea typeface="+mn-ea"/>
              </a:rPr>
              <a:t> 적용   </a:t>
            </a:r>
            <a:endParaRPr lang="en-US" altLang="ko-KR" sz="1400" kern="0" dirty="0">
              <a:solidFill>
                <a:schemeClr val="tx1"/>
              </a:solidFill>
              <a:latin typeface="+mn-ea"/>
              <a:ea typeface="+mn-ea"/>
            </a:endParaRPr>
          </a:p>
          <a:p>
            <a:pPr marL="243260" lvl="1" indent="0">
              <a:lnSpc>
                <a:spcPct val="130000"/>
              </a:lnSpc>
              <a:spcBef>
                <a:spcPts val="600"/>
              </a:spcBef>
              <a:buNone/>
            </a:pPr>
            <a:endParaRPr lang="en-US" altLang="ko-KR" sz="1600" kern="0" dirty="0">
              <a:solidFill>
                <a:schemeClr val="tx1"/>
              </a:solidFill>
              <a:latin typeface="+mn-ea"/>
              <a:ea typeface="+mn-ea"/>
            </a:endParaRPr>
          </a:p>
        </p:txBody>
      </p:sp>
      <p:pic>
        <p:nvPicPr>
          <p:cNvPr id="5" name="그림 4">
            <a:extLst>
              <a:ext uri="{FF2B5EF4-FFF2-40B4-BE49-F238E27FC236}">
                <a16:creationId xmlns:a16="http://schemas.microsoft.com/office/drawing/2014/main" id="{59DC57A1-FAA5-D3E6-B147-C4676F7E558A}"/>
              </a:ext>
            </a:extLst>
          </p:cNvPr>
          <p:cNvPicPr>
            <a:picLocks noChangeAspect="1"/>
          </p:cNvPicPr>
          <p:nvPr/>
        </p:nvPicPr>
        <p:blipFill>
          <a:blip r:embed="rId3"/>
          <a:stretch>
            <a:fillRect/>
          </a:stretch>
        </p:blipFill>
        <p:spPr>
          <a:xfrm>
            <a:off x="2051972" y="2528990"/>
            <a:ext cx="4500050" cy="2514579"/>
          </a:xfrm>
          <a:prstGeom prst="rect">
            <a:avLst/>
          </a:prstGeom>
        </p:spPr>
      </p:pic>
      <p:sp>
        <p:nvSpPr>
          <p:cNvPr id="6" name="TextBox 5">
            <a:extLst>
              <a:ext uri="{FF2B5EF4-FFF2-40B4-BE49-F238E27FC236}">
                <a16:creationId xmlns:a16="http://schemas.microsoft.com/office/drawing/2014/main" id="{1780C430-2C73-2EEB-AAB6-D0926ED53620}"/>
              </a:ext>
            </a:extLst>
          </p:cNvPr>
          <p:cNvSpPr txBox="1"/>
          <p:nvPr/>
        </p:nvSpPr>
        <p:spPr>
          <a:xfrm>
            <a:off x="1241963" y="5145312"/>
            <a:ext cx="7290081" cy="1341906"/>
          </a:xfrm>
          <a:prstGeom prst="rect">
            <a:avLst/>
          </a:prstGeom>
          <a:noFill/>
        </p:spPr>
        <p:txBody>
          <a:bodyPr wrap="square" rtlCol="0">
            <a:spAutoFit/>
          </a:bodyPr>
          <a:lstStyle/>
          <a:p>
            <a:pPr marL="0" marR="0" indent="0" algn="l" fontAlgn="base" latinLnBrk="0">
              <a:lnSpc>
                <a:spcPct val="160000"/>
              </a:lnSpc>
              <a:buNone/>
            </a:pPr>
            <a:r>
              <a:rPr lang="en-US" altLang="ko-KR" sz="1400" b="1" kern="0" spc="0" dirty="0">
                <a:solidFill>
                  <a:srgbClr val="000000"/>
                </a:solidFill>
                <a:effectLst/>
                <a:latin typeface="나눔고딕" panose="020D0604000000000000" pitchFamily="50" charset="-127"/>
                <a:ea typeface="나눔고딕" panose="020D0604000000000000" pitchFamily="50" charset="-127"/>
              </a:rPr>
              <a:t>P3 : P3 (Candidate Region) + P4 </a:t>
            </a:r>
            <a:r>
              <a:rPr lang="en-US" altLang="ko-KR" sz="1400" b="1" kern="0" spc="0" dirty="0" err="1">
                <a:solidFill>
                  <a:srgbClr val="000000"/>
                </a:solidFill>
                <a:effectLst/>
                <a:latin typeface="나눔고딕" panose="020D0604000000000000" pitchFamily="50" charset="-127"/>
                <a:ea typeface="나눔고딕" panose="020D0604000000000000" pitchFamily="50" charset="-127"/>
              </a:rPr>
              <a:t>upsampling</a:t>
            </a:r>
            <a:r>
              <a:rPr lang="en-US" altLang="ko-KR" sz="1400" b="1" kern="0" spc="0" dirty="0">
                <a:solidFill>
                  <a:srgbClr val="000000"/>
                </a:solidFill>
                <a:effectLst/>
                <a:latin typeface="나눔고딕" panose="020D0604000000000000" pitchFamily="50" charset="-127"/>
                <a:ea typeface="나눔고딕" panose="020D0604000000000000" pitchFamily="50" charset="-127"/>
              </a:rPr>
              <a:t>(Context Region)</a:t>
            </a:r>
          </a:p>
          <a:p>
            <a:pPr marL="0" marR="0" indent="0" algn="l" fontAlgn="base" latinLnBrk="0">
              <a:lnSpc>
                <a:spcPct val="160000"/>
              </a:lnSpc>
              <a:buNone/>
            </a:pPr>
            <a:r>
              <a:rPr lang="en-US" altLang="ko-KR" sz="1400" b="1" kern="0" spc="0" dirty="0">
                <a:solidFill>
                  <a:srgbClr val="000000"/>
                </a:solidFill>
                <a:effectLst/>
                <a:latin typeface="나눔고딕" panose="020D0604000000000000" pitchFamily="50" charset="-127"/>
                <a:ea typeface="나눔고딕" panose="020D0604000000000000" pitchFamily="50" charset="-127"/>
              </a:rPr>
              <a:t>P4 : P4 + P3 </a:t>
            </a:r>
            <a:r>
              <a:rPr lang="en-US" altLang="ko-KR" sz="1400" b="1" kern="0" spc="0" dirty="0" err="1">
                <a:solidFill>
                  <a:srgbClr val="000000"/>
                </a:solidFill>
                <a:effectLst/>
                <a:latin typeface="나눔고딕" panose="020D0604000000000000" pitchFamily="50" charset="-127"/>
                <a:ea typeface="나눔고딕" panose="020D0604000000000000" pitchFamily="50" charset="-127"/>
              </a:rPr>
              <a:t>downsamplig</a:t>
            </a:r>
            <a:r>
              <a:rPr lang="en-US" altLang="ko-KR" sz="1400" b="1" kern="0" spc="0" dirty="0">
                <a:solidFill>
                  <a:srgbClr val="000000"/>
                </a:solidFill>
                <a:effectLst/>
                <a:latin typeface="나눔고딕" panose="020D0604000000000000" pitchFamily="50" charset="-127"/>
                <a:ea typeface="나눔고딕" panose="020D0604000000000000" pitchFamily="50" charset="-127"/>
              </a:rPr>
              <a:t>(Candidate Region) + P5 </a:t>
            </a:r>
            <a:r>
              <a:rPr lang="en-US" altLang="ko-KR" sz="1400" b="1" kern="0" spc="0" dirty="0" err="1">
                <a:solidFill>
                  <a:srgbClr val="000000"/>
                </a:solidFill>
                <a:effectLst/>
                <a:latin typeface="나눔고딕" panose="020D0604000000000000" pitchFamily="50" charset="-127"/>
                <a:ea typeface="나눔고딕" panose="020D0604000000000000" pitchFamily="50" charset="-127"/>
              </a:rPr>
              <a:t>upsampling</a:t>
            </a:r>
            <a:r>
              <a:rPr lang="en-US" altLang="ko-KR" sz="1400" b="1" kern="0" spc="0" dirty="0">
                <a:solidFill>
                  <a:srgbClr val="000000"/>
                </a:solidFill>
                <a:effectLst/>
                <a:latin typeface="나눔고딕" panose="020D0604000000000000" pitchFamily="50" charset="-127"/>
                <a:ea typeface="나눔고딕" panose="020D0604000000000000" pitchFamily="50" charset="-127"/>
              </a:rPr>
              <a:t>(Context Region)</a:t>
            </a:r>
          </a:p>
          <a:p>
            <a:pPr marL="0" marR="0" indent="0" algn="l" fontAlgn="base" latinLnBrk="0">
              <a:lnSpc>
                <a:spcPct val="160000"/>
              </a:lnSpc>
            </a:pPr>
            <a:r>
              <a:rPr lang="en-US" altLang="ko-KR" sz="1400" b="1" kern="0" spc="0" dirty="0">
                <a:solidFill>
                  <a:srgbClr val="000000"/>
                </a:solidFill>
                <a:effectLst/>
                <a:latin typeface="나눔고딕" panose="020D0604000000000000" pitchFamily="50" charset="-127"/>
                <a:ea typeface="나눔고딕" panose="020D0604000000000000" pitchFamily="50" charset="-127"/>
              </a:rPr>
              <a:t>P5 : P5(Context Region) + P4 </a:t>
            </a:r>
            <a:r>
              <a:rPr lang="en-US" altLang="ko-KR" sz="1400" b="1" kern="0" spc="0" dirty="0" err="1">
                <a:solidFill>
                  <a:srgbClr val="000000"/>
                </a:solidFill>
                <a:effectLst/>
                <a:latin typeface="나눔고딕" panose="020D0604000000000000" pitchFamily="50" charset="-127"/>
                <a:ea typeface="나눔고딕" panose="020D0604000000000000" pitchFamily="50" charset="-127"/>
              </a:rPr>
              <a:t>downsampling</a:t>
            </a:r>
            <a:r>
              <a:rPr lang="en-US" altLang="ko-KR" sz="1400" b="1" kern="0" spc="0" dirty="0">
                <a:solidFill>
                  <a:srgbClr val="000000"/>
                </a:solidFill>
                <a:effectLst/>
                <a:latin typeface="나눔고딕" panose="020D0604000000000000" pitchFamily="50" charset="-127"/>
                <a:ea typeface="나눔고딕" panose="020D0604000000000000" pitchFamily="50" charset="-127"/>
              </a:rPr>
              <a:t>(Candidate Region)</a:t>
            </a:r>
          </a:p>
          <a:p>
            <a:endParaRPr lang="ko-KR" altLang="en-US" sz="14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75465311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49100-2497-DA54-7C85-E3203361A2E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DE1DC88-7549-DC95-C9DC-78657F2D4EDE}"/>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sp>
        <p:nvSpPr>
          <p:cNvPr id="4" name="Rectangle 3">
            <a:extLst>
              <a:ext uri="{FF2B5EF4-FFF2-40B4-BE49-F238E27FC236}">
                <a16:creationId xmlns:a16="http://schemas.microsoft.com/office/drawing/2014/main" id="{32F32C4B-67B7-A146-8DE9-350EE319AD18}"/>
              </a:ext>
            </a:extLst>
          </p:cNvPr>
          <p:cNvSpPr txBox="1">
            <a:spLocks noChangeArrowheads="1"/>
          </p:cNvSpPr>
          <p:nvPr/>
        </p:nvSpPr>
        <p:spPr bwMode="auto">
          <a:xfrm>
            <a:off x="400012" y="1088974"/>
            <a:ext cx="8402035" cy="2393027"/>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방법론</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2) </a:t>
            </a:r>
            <a:r>
              <a:rPr lang="en-US" altLang="ko-KR" sz="1600" kern="0" dirty="0" err="1">
                <a:solidFill>
                  <a:schemeClr val="tx1"/>
                </a:solidFill>
                <a:latin typeface="+mn-ea"/>
                <a:ea typeface="+mn-ea"/>
              </a:rPr>
              <a:t>CIoU</a:t>
            </a:r>
            <a:r>
              <a:rPr lang="en-US" altLang="ko-KR" sz="1600" kern="0" dirty="0">
                <a:solidFill>
                  <a:schemeClr val="tx1"/>
                </a:solidFill>
                <a:latin typeface="+mn-ea"/>
                <a:ea typeface="+mn-ea"/>
              </a:rPr>
              <a:t> </a:t>
            </a:r>
            <a:r>
              <a:rPr lang="ko-KR" altLang="en-US" sz="1600" kern="0" dirty="0">
                <a:solidFill>
                  <a:schemeClr val="tx1"/>
                </a:solidFill>
                <a:latin typeface="+mn-ea"/>
                <a:ea typeface="+mn-ea"/>
              </a:rPr>
              <a:t>손실 함수 개선</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작은 개체 탐지의 정확한 </a:t>
            </a:r>
            <a:r>
              <a:rPr lang="en-US" altLang="ko-KR" sz="1400" kern="0" dirty="0">
                <a:solidFill>
                  <a:schemeClr val="tx1"/>
                </a:solidFill>
                <a:latin typeface="+mn-ea"/>
                <a:ea typeface="+mn-ea"/>
              </a:rPr>
              <a:t>Capsulation</a:t>
            </a:r>
            <a:r>
              <a:rPr lang="ko-KR" altLang="en-US" sz="1400" kern="0" dirty="0">
                <a:solidFill>
                  <a:schemeClr val="tx1"/>
                </a:solidFill>
                <a:latin typeface="+mn-ea"/>
                <a:ea typeface="+mn-ea"/>
              </a:rPr>
              <a:t>을 위해 </a:t>
            </a:r>
            <a:r>
              <a:rPr lang="en-US" altLang="ko-KR" sz="1400" kern="0" dirty="0" err="1">
                <a:solidFill>
                  <a:schemeClr val="tx1"/>
                </a:solidFill>
                <a:latin typeface="+mn-ea"/>
                <a:ea typeface="+mn-ea"/>
              </a:rPr>
              <a:t>CIoU</a:t>
            </a:r>
            <a:r>
              <a:rPr lang="en-US" altLang="ko-KR" sz="1400" kern="0" dirty="0">
                <a:solidFill>
                  <a:schemeClr val="tx1"/>
                </a:solidFill>
                <a:latin typeface="+mn-ea"/>
                <a:ea typeface="+mn-ea"/>
              </a:rPr>
              <a:t>(Complete </a:t>
            </a:r>
            <a:r>
              <a:rPr lang="en-US" altLang="ko-KR" sz="1400" kern="0" dirty="0" err="1">
                <a:solidFill>
                  <a:schemeClr val="tx1"/>
                </a:solidFill>
                <a:latin typeface="+mn-ea"/>
                <a:ea typeface="+mn-ea"/>
              </a:rPr>
              <a:t>IoU</a:t>
            </a:r>
            <a:r>
              <a:rPr lang="en-US" altLang="ko-KR" sz="1400" kern="0" dirty="0">
                <a:solidFill>
                  <a:schemeClr val="tx1"/>
                </a:solidFill>
                <a:latin typeface="+mn-ea"/>
                <a:ea typeface="+mn-ea"/>
              </a:rPr>
              <a:t>) Loss</a:t>
            </a:r>
            <a:r>
              <a:rPr lang="ko-KR" altLang="en-US" sz="1400" kern="0" dirty="0">
                <a:solidFill>
                  <a:schemeClr val="tx1"/>
                </a:solidFill>
                <a:latin typeface="+mn-ea"/>
                <a:ea typeface="+mn-ea"/>
              </a:rPr>
              <a:t> 함수 개선</a:t>
            </a:r>
            <a:endParaRPr lang="en-US" altLang="ko-KR" sz="1400" kern="0" dirty="0">
              <a:solidFill>
                <a:schemeClr val="tx1"/>
              </a:solidFill>
              <a:latin typeface="+mn-ea"/>
              <a:ea typeface="+mn-ea"/>
            </a:endParaRPr>
          </a:p>
          <a:p>
            <a:pPr marL="627062" lvl="2" indent="0">
              <a:lnSpc>
                <a:spcPct val="130000"/>
              </a:lnSpc>
              <a:spcBef>
                <a:spcPts val="600"/>
              </a:spcBef>
              <a:buNone/>
            </a:pPr>
            <a:r>
              <a:rPr lang="en-US" altLang="ko-KR" sz="1400" kern="0" dirty="0">
                <a:solidFill>
                  <a:schemeClr val="tx1"/>
                </a:solidFill>
                <a:latin typeface="+mn-ea"/>
                <a:ea typeface="+mn-ea"/>
              </a:rPr>
              <a:t>  - </a:t>
            </a:r>
            <a:r>
              <a:rPr lang="ko-KR" altLang="en-US" sz="1400" kern="0" dirty="0">
                <a:solidFill>
                  <a:schemeClr val="tx1"/>
                </a:solidFill>
                <a:latin typeface="+mn-ea"/>
                <a:ea typeface="+mn-ea"/>
              </a:rPr>
              <a:t>작은 개체일수록 </a:t>
            </a:r>
            <a:r>
              <a:rPr lang="en-US" altLang="ko-KR" sz="1400" kern="0" dirty="0" err="1">
                <a:solidFill>
                  <a:schemeClr val="tx1"/>
                </a:solidFill>
                <a:latin typeface="+mn-ea"/>
                <a:ea typeface="+mn-ea"/>
              </a:rPr>
              <a:t>IoU</a:t>
            </a:r>
            <a:r>
              <a:rPr lang="ko-KR" altLang="en-US" sz="1400" kern="0" dirty="0">
                <a:solidFill>
                  <a:schemeClr val="tx1"/>
                </a:solidFill>
                <a:latin typeface="+mn-ea"/>
                <a:ea typeface="+mn-ea"/>
              </a:rPr>
              <a:t>를 높이는 것 보다 정답 박스와 예측 박스 간의 거리를 좁히는 방향으로 학습하는 것이 더 유리함</a:t>
            </a:r>
            <a:r>
              <a:rPr lang="en-US" altLang="ko-KR" sz="1400" kern="0" dirty="0">
                <a:solidFill>
                  <a:schemeClr val="tx1"/>
                </a:solidFill>
                <a:latin typeface="+mn-ea"/>
                <a:ea typeface="+mn-ea"/>
              </a:rPr>
              <a:t>. </a:t>
            </a:r>
            <a:r>
              <a:rPr lang="ko-KR" altLang="en-US" sz="1400" kern="0" dirty="0">
                <a:solidFill>
                  <a:schemeClr val="tx1"/>
                </a:solidFill>
                <a:latin typeface="+mn-ea"/>
                <a:ea typeface="+mn-ea"/>
              </a:rPr>
              <a:t>따라서</a:t>
            </a:r>
            <a:r>
              <a:rPr lang="en-US" altLang="ko-KR" sz="1400" kern="0" dirty="0">
                <a:solidFill>
                  <a:schemeClr val="tx1"/>
                </a:solidFill>
                <a:latin typeface="+mn-ea"/>
                <a:ea typeface="+mn-ea"/>
              </a:rPr>
              <a:t>, </a:t>
            </a:r>
            <a:r>
              <a:rPr lang="en-US" altLang="ko-KR" sz="1400" kern="0" dirty="0" err="1">
                <a:solidFill>
                  <a:schemeClr val="tx1"/>
                </a:solidFill>
                <a:latin typeface="+mn-ea"/>
                <a:ea typeface="+mn-ea"/>
              </a:rPr>
              <a:t>CIoU</a:t>
            </a:r>
            <a:r>
              <a:rPr lang="en-US" altLang="ko-KR" sz="1400" kern="0" dirty="0">
                <a:solidFill>
                  <a:schemeClr val="tx1"/>
                </a:solidFill>
                <a:latin typeface="+mn-ea"/>
                <a:ea typeface="+mn-ea"/>
              </a:rPr>
              <a:t> Loss </a:t>
            </a:r>
            <a:r>
              <a:rPr lang="ko-KR" altLang="en-US" sz="1400" kern="0" dirty="0">
                <a:solidFill>
                  <a:schemeClr val="tx1"/>
                </a:solidFill>
                <a:latin typeface="+mn-ea"/>
                <a:ea typeface="+mn-ea"/>
              </a:rPr>
              <a:t>함수의 </a:t>
            </a:r>
            <a:r>
              <a:rPr lang="en-US" altLang="ko-KR" sz="1400" kern="0" dirty="0">
                <a:solidFill>
                  <a:schemeClr val="tx1"/>
                </a:solidFill>
                <a:latin typeface="+mn-ea"/>
                <a:ea typeface="+mn-ea"/>
              </a:rPr>
              <a:t>D</a:t>
            </a:r>
            <a:r>
              <a:rPr lang="ko-KR" altLang="en-US" sz="1400" kern="0" dirty="0">
                <a:solidFill>
                  <a:schemeClr val="tx1"/>
                </a:solidFill>
                <a:latin typeface="+mn-ea"/>
                <a:ea typeface="+mn-ea"/>
              </a:rPr>
              <a:t>항과 </a:t>
            </a:r>
            <a:r>
              <a:rPr lang="en-US" altLang="ko-KR" sz="1400" kern="0" dirty="0">
                <a:solidFill>
                  <a:schemeClr val="tx1"/>
                </a:solidFill>
                <a:latin typeface="+mn-ea"/>
                <a:ea typeface="+mn-ea"/>
              </a:rPr>
              <a:t>V</a:t>
            </a:r>
            <a:r>
              <a:rPr lang="ko-KR" altLang="en-US" sz="1400" kern="0" dirty="0">
                <a:solidFill>
                  <a:schemeClr val="tx1"/>
                </a:solidFill>
                <a:latin typeface="+mn-ea"/>
                <a:ea typeface="+mn-ea"/>
              </a:rPr>
              <a:t>항을 </a:t>
            </a:r>
            <a:r>
              <a:rPr lang="en-US" altLang="ko-KR" sz="1400" kern="0" dirty="0">
                <a:solidFill>
                  <a:schemeClr val="tx1"/>
                </a:solidFill>
                <a:latin typeface="+mn-ea"/>
                <a:ea typeface="+mn-ea"/>
              </a:rPr>
              <a:t>2</a:t>
            </a:r>
            <a:r>
              <a:rPr lang="ko-KR" altLang="en-US" sz="1400" kern="0" dirty="0">
                <a:solidFill>
                  <a:schemeClr val="tx1"/>
                </a:solidFill>
                <a:latin typeface="+mn-ea"/>
                <a:ea typeface="+mn-ea"/>
              </a:rPr>
              <a:t>배로 </a:t>
            </a:r>
            <a:r>
              <a:rPr lang="ko-KR" altLang="en-US" sz="1400" kern="0" dirty="0" err="1">
                <a:solidFill>
                  <a:schemeClr val="tx1"/>
                </a:solidFill>
                <a:latin typeface="+mn-ea"/>
                <a:ea typeface="+mn-ea"/>
              </a:rPr>
              <a:t>스케일링하여</a:t>
            </a:r>
            <a:r>
              <a:rPr lang="ko-KR" altLang="en-US" sz="1400" kern="0" dirty="0">
                <a:solidFill>
                  <a:schemeClr val="tx1"/>
                </a:solidFill>
                <a:latin typeface="+mn-ea"/>
                <a:ea typeface="+mn-ea"/>
              </a:rPr>
              <a:t> 이들의 기여도를 확대함</a:t>
            </a:r>
            <a:endParaRPr lang="en-US" altLang="ko-KR" sz="1400" kern="0" dirty="0">
              <a:solidFill>
                <a:schemeClr val="tx1"/>
              </a:solidFill>
              <a:latin typeface="+mn-ea"/>
              <a:ea typeface="+mn-ea"/>
            </a:endParaRPr>
          </a:p>
          <a:p>
            <a:pPr marL="243260" lvl="1" indent="0">
              <a:lnSpc>
                <a:spcPct val="130000"/>
              </a:lnSpc>
              <a:spcBef>
                <a:spcPts val="600"/>
              </a:spcBef>
              <a:buNone/>
            </a:pPr>
            <a:endParaRPr lang="en-US" altLang="ko-KR" sz="1600" kern="0" dirty="0">
              <a:solidFill>
                <a:schemeClr val="tx1"/>
              </a:solidFill>
              <a:latin typeface="+mn-ea"/>
              <a:ea typeface="+mn-ea"/>
            </a:endParaRPr>
          </a:p>
        </p:txBody>
      </p:sp>
      <p:pic>
        <p:nvPicPr>
          <p:cNvPr id="3" name="Picture 3">
            <a:extLst>
              <a:ext uri="{FF2B5EF4-FFF2-40B4-BE49-F238E27FC236}">
                <a16:creationId xmlns:a16="http://schemas.microsoft.com/office/drawing/2014/main" id="{D61FE9D4-2CA1-35C5-572D-69A9F0A54B04}"/>
              </a:ext>
            </a:extLst>
          </p:cNvPr>
          <p:cNvPicPr>
            <a:picLocks noChangeAspect="1"/>
          </p:cNvPicPr>
          <p:nvPr/>
        </p:nvPicPr>
        <p:blipFill>
          <a:blip r:embed="rId3"/>
          <a:stretch>
            <a:fillRect/>
          </a:stretch>
        </p:blipFill>
        <p:spPr>
          <a:xfrm>
            <a:off x="1692334" y="3190214"/>
            <a:ext cx="4860054" cy="540006"/>
          </a:xfrm>
          <a:prstGeom prst="rect">
            <a:avLst/>
          </a:prstGeom>
          <a:noFill/>
          <a:ln>
            <a:noFill/>
          </a:ln>
          <a:effectLst/>
        </p:spPr>
      </p:pic>
      <p:sp>
        <p:nvSpPr>
          <p:cNvPr id="7" name="직사각형 6">
            <a:extLst>
              <a:ext uri="{FF2B5EF4-FFF2-40B4-BE49-F238E27FC236}">
                <a16:creationId xmlns:a16="http://schemas.microsoft.com/office/drawing/2014/main" id="{D15D830F-DEDD-DA47-573C-A630CC7EC7C1}"/>
              </a:ext>
            </a:extLst>
          </p:cNvPr>
          <p:cNvSpPr/>
          <p:nvPr/>
        </p:nvSpPr>
        <p:spPr bwMode="auto">
          <a:xfrm>
            <a:off x="2251390" y="3130984"/>
            <a:ext cx="1260014" cy="540006"/>
          </a:xfrm>
          <a:prstGeom prst="rect">
            <a:avLst/>
          </a:prstGeom>
          <a:noFill/>
          <a:ln w="28575" cap="flat" cmpd="sng" algn="ctr">
            <a:solidFill>
              <a:srgbClr val="FF00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8" name="직사각형 7">
            <a:extLst>
              <a:ext uri="{FF2B5EF4-FFF2-40B4-BE49-F238E27FC236}">
                <a16:creationId xmlns:a16="http://schemas.microsoft.com/office/drawing/2014/main" id="{1729D837-0FAC-F178-7FA3-DF820A9CE0D7}"/>
              </a:ext>
            </a:extLst>
          </p:cNvPr>
          <p:cNvSpPr/>
          <p:nvPr/>
        </p:nvSpPr>
        <p:spPr bwMode="auto">
          <a:xfrm>
            <a:off x="3729774" y="3130984"/>
            <a:ext cx="1260014" cy="540006"/>
          </a:xfrm>
          <a:prstGeom prst="rect">
            <a:avLst/>
          </a:prstGeom>
          <a:noFill/>
          <a:ln w="28575" cap="flat" cmpd="sng" algn="ctr">
            <a:solidFill>
              <a:srgbClr val="FF00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9" name="직사각형 8">
            <a:extLst>
              <a:ext uri="{FF2B5EF4-FFF2-40B4-BE49-F238E27FC236}">
                <a16:creationId xmlns:a16="http://schemas.microsoft.com/office/drawing/2014/main" id="{946613B7-ED9F-566C-126F-0A632B23D665}"/>
              </a:ext>
            </a:extLst>
          </p:cNvPr>
          <p:cNvSpPr/>
          <p:nvPr/>
        </p:nvSpPr>
        <p:spPr bwMode="auto">
          <a:xfrm>
            <a:off x="5237604" y="3130984"/>
            <a:ext cx="1260014" cy="540006"/>
          </a:xfrm>
          <a:prstGeom prst="rect">
            <a:avLst/>
          </a:prstGeom>
          <a:noFill/>
          <a:ln w="28575" cap="flat" cmpd="sng" algn="ctr">
            <a:solidFill>
              <a:srgbClr val="FF00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pic>
        <p:nvPicPr>
          <p:cNvPr id="10" name="_x532538488">
            <a:extLst>
              <a:ext uri="{FF2B5EF4-FFF2-40B4-BE49-F238E27FC236}">
                <a16:creationId xmlns:a16="http://schemas.microsoft.com/office/drawing/2014/main" id="{3497977F-B17A-2B05-10C6-4EDF736738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8770" y="3985245"/>
            <a:ext cx="1610786" cy="794907"/>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연결선: 꺾임 10">
            <a:extLst>
              <a:ext uri="{FF2B5EF4-FFF2-40B4-BE49-F238E27FC236}">
                <a16:creationId xmlns:a16="http://schemas.microsoft.com/office/drawing/2014/main" id="{D9FB25CB-AF23-0089-8829-D7092EAF0AD7}"/>
              </a:ext>
            </a:extLst>
          </p:cNvPr>
          <p:cNvCxnSpPr>
            <a:stCxn id="10" idx="0"/>
            <a:endCxn id="8" idx="2"/>
          </p:cNvCxnSpPr>
          <p:nvPr/>
        </p:nvCxnSpPr>
        <p:spPr bwMode="auto">
          <a:xfrm rot="5400000" flipH="1" flipV="1">
            <a:off x="3844845" y="3470309"/>
            <a:ext cx="314255" cy="715618"/>
          </a:xfrm>
          <a:prstGeom prst="bentConnector3">
            <a:avLst>
              <a:gd name="adj1" fmla="val 50000"/>
            </a:avLst>
          </a:prstGeom>
          <a:solidFill>
            <a:schemeClr val="accent1"/>
          </a:solidFill>
          <a:ln w="222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연결선: 꺾임 11">
            <a:extLst>
              <a:ext uri="{FF2B5EF4-FFF2-40B4-BE49-F238E27FC236}">
                <a16:creationId xmlns:a16="http://schemas.microsoft.com/office/drawing/2014/main" id="{469F6C03-680F-07E9-6494-79CE9D1102F8}"/>
              </a:ext>
            </a:extLst>
          </p:cNvPr>
          <p:cNvCxnSpPr>
            <a:cxnSpLocks/>
            <a:stCxn id="13" idx="0"/>
            <a:endCxn id="9" idx="2"/>
          </p:cNvCxnSpPr>
          <p:nvPr/>
        </p:nvCxnSpPr>
        <p:spPr bwMode="auto">
          <a:xfrm rot="16200000" flipV="1">
            <a:off x="6240162" y="3298439"/>
            <a:ext cx="331564" cy="1076665"/>
          </a:xfrm>
          <a:prstGeom prst="bentConnector3">
            <a:avLst>
              <a:gd name="adj1" fmla="val 50000"/>
            </a:avLst>
          </a:prstGeom>
          <a:solidFill>
            <a:schemeClr val="accent1"/>
          </a:solidFill>
          <a:ln w="222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3" name="Picture 5">
            <a:extLst>
              <a:ext uri="{FF2B5EF4-FFF2-40B4-BE49-F238E27FC236}">
                <a16:creationId xmlns:a16="http://schemas.microsoft.com/office/drawing/2014/main" id="{52A6149B-54DB-AAF5-66E7-0934979DDF26}"/>
              </a:ext>
            </a:extLst>
          </p:cNvPr>
          <p:cNvPicPr>
            <a:picLocks noChangeAspect="1"/>
          </p:cNvPicPr>
          <p:nvPr/>
        </p:nvPicPr>
        <p:blipFill>
          <a:blip r:embed="rId5"/>
          <a:stretch>
            <a:fillRect/>
          </a:stretch>
        </p:blipFill>
        <p:spPr>
          <a:xfrm>
            <a:off x="5066277" y="4002554"/>
            <a:ext cx="3755998" cy="740742"/>
          </a:xfrm>
          <a:prstGeom prst="rect">
            <a:avLst/>
          </a:prstGeom>
          <a:noFill/>
          <a:ln>
            <a:noFill/>
          </a:ln>
          <a:effectLst/>
        </p:spPr>
      </p:pic>
      <p:sp>
        <p:nvSpPr>
          <p:cNvPr id="14" name="TextBox 13">
            <a:extLst>
              <a:ext uri="{FF2B5EF4-FFF2-40B4-BE49-F238E27FC236}">
                <a16:creationId xmlns:a16="http://schemas.microsoft.com/office/drawing/2014/main" id="{4680C0E7-AB44-31A7-F6F5-941AA68C3707}"/>
              </a:ext>
            </a:extLst>
          </p:cNvPr>
          <p:cNvSpPr txBox="1"/>
          <p:nvPr/>
        </p:nvSpPr>
        <p:spPr>
          <a:xfrm>
            <a:off x="1354025" y="3939960"/>
            <a:ext cx="1350015" cy="369332"/>
          </a:xfrm>
          <a:prstGeom prst="rect">
            <a:avLst/>
          </a:prstGeom>
          <a:noFill/>
        </p:spPr>
        <p:txBody>
          <a:bodyPr wrap="square" rtlCol="0">
            <a:spAutoFit/>
          </a:bodyPr>
          <a:lstStyle/>
          <a:p>
            <a:r>
              <a:rPr lang="en-US" altLang="ko-KR" b="1" dirty="0">
                <a:solidFill>
                  <a:schemeClr val="tx1"/>
                </a:solidFill>
              </a:rPr>
              <a:t>1 - </a:t>
            </a:r>
            <a:r>
              <a:rPr lang="en-US" altLang="ko-KR" b="1" dirty="0" err="1">
                <a:solidFill>
                  <a:schemeClr val="tx1"/>
                </a:solidFill>
              </a:rPr>
              <a:t>IoU</a:t>
            </a:r>
            <a:endParaRPr lang="ko-KR" altLang="en-US" b="1" dirty="0">
              <a:solidFill>
                <a:schemeClr val="tx1"/>
              </a:solidFill>
            </a:endParaRPr>
          </a:p>
        </p:txBody>
      </p:sp>
      <p:cxnSp>
        <p:nvCxnSpPr>
          <p:cNvPr id="15" name="연결선: 꺾임 14">
            <a:extLst>
              <a:ext uri="{FF2B5EF4-FFF2-40B4-BE49-F238E27FC236}">
                <a16:creationId xmlns:a16="http://schemas.microsoft.com/office/drawing/2014/main" id="{55062BE7-2143-3EC5-83EC-D1B0F7199DEE}"/>
              </a:ext>
            </a:extLst>
          </p:cNvPr>
          <p:cNvCxnSpPr>
            <a:stCxn id="14" idx="0"/>
            <a:endCxn id="7" idx="2"/>
          </p:cNvCxnSpPr>
          <p:nvPr/>
        </p:nvCxnSpPr>
        <p:spPr bwMode="auto">
          <a:xfrm rot="5400000" flipH="1" flipV="1">
            <a:off x="2320730" y="3379293"/>
            <a:ext cx="268970" cy="852364"/>
          </a:xfrm>
          <a:prstGeom prst="bentConnector3">
            <a:avLst>
              <a:gd name="adj1" fmla="val 50000"/>
            </a:avLst>
          </a:prstGeom>
          <a:solidFill>
            <a:schemeClr val="accent1"/>
          </a:solidFill>
          <a:ln w="222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Box 15">
            <a:extLst>
              <a:ext uri="{FF2B5EF4-FFF2-40B4-BE49-F238E27FC236}">
                <a16:creationId xmlns:a16="http://schemas.microsoft.com/office/drawing/2014/main" id="{739EDC2C-AD74-FE4E-DF9F-36523A27CAAF}"/>
              </a:ext>
            </a:extLst>
          </p:cNvPr>
          <p:cNvSpPr txBox="1"/>
          <p:nvPr/>
        </p:nvSpPr>
        <p:spPr>
          <a:xfrm>
            <a:off x="3447532" y="3796442"/>
            <a:ext cx="1823765" cy="307777"/>
          </a:xfrm>
          <a:prstGeom prst="rect">
            <a:avLst/>
          </a:prstGeom>
          <a:noFill/>
        </p:spPr>
        <p:txBody>
          <a:bodyPr wrap="square" rtlCol="0">
            <a:spAutoFit/>
          </a:bodyPr>
          <a:lstStyle/>
          <a:p>
            <a:r>
              <a:rPr lang="en-US" altLang="ko-KR" sz="1400" b="1" dirty="0">
                <a:solidFill>
                  <a:srgbClr val="FF0000"/>
                </a:solidFill>
              </a:rPr>
              <a:t>D</a:t>
            </a:r>
            <a:r>
              <a:rPr lang="ko-KR" altLang="en-US" sz="1400" b="1" dirty="0">
                <a:solidFill>
                  <a:srgbClr val="FF0000"/>
                </a:solidFill>
              </a:rPr>
              <a:t>항</a:t>
            </a:r>
            <a:r>
              <a:rPr lang="en-US" altLang="ko-KR" sz="1400" b="1" dirty="0">
                <a:solidFill>
                  <a:srgbClr val="FF0000"/>
                </a:solidFill>
              </a:rPr>
              <a:t>: </a:t>
            </a:r>
            <a:r>
              <a:rPr lang="ko-KR" altLang="en-US" sz="1400" b="1" dirty="0" err="1">
                <a:solidFill>
                  <a:srgbClr val="FF0000"/>
                </a:solidFill>
              </a:rPr>
              <a:t>거리항</a:t>
            </a:r>
            <a:endParaRPr lang="ko-KR" altLang="en-US" sz="1400" b="1" dirty="0">
              <a:solidFill>
                <a:srgbClr val="FF0000"/>
              </a:solidFill>
            </a:endParaRPr>
          </a:p>
        </p:txBody>
      </p:sp>
      <p:sp>
        <p:nvSpPr>
          <p:cNvPr id="17" name="TextBox 16">
            <a:extLst>
              <a:ext uri="{FF2B5EF4-FFF2-40B4-BE49-F238E27FC236}">
                <a16:creationId xmlns:a16="http://schemas.microsoft.com/office/drawing/2014/main" id="{E182E219-1876-F0DE-5CBA-D39DA69908C2}"/>
              </a:ext>
            </a:extLst>
          </p:cNvPr>
          <p:cNvSpPr txBox="1"/>
          <p:nvPr/>
        </p:nvSpPr>
        <p:spPr>
          <a:xfrm>
            <a:off x="6833728" y="3875158"/>
            <a:ext cx="1823765" cy="307777"/>
          </a:xfrm>
          <a:prstGeom prst="rect">
            <a:avLst/>
          </a:prstGeom>
          <a:noFill/>
        </p:spPr>
        <p:txBody>
          <a:bodyPr wrap="square" rtlCol="0">
            <a:spAutoFit/>
          </a:bodyPr>
          <a:lstStyle/>
          <a:p>
            <a:r>
              <a:rPr lang="en-US" altLang="ko-KR" sz="1400" b="1" dirty="0">
                <a:solidFill>
                  <a:srgbClr val="FF0000"/>
                </a:solidFill>
              </a:rPr>
              <a:t>V</a:t>
            </a:r>
            <a:r>
              <a:rPr lang="ko-KR" altLang="en-US" sz="1400" b="1" dirty="0">
                <a:solidFill>
                  <a:srgbClr val="FF0000"/>
                </a:solidFill>
              </a:rPr>
              <a:t>항</a:t>
            </a:r>
            <a:r>
              <a:rPr lang="en-US" altLang="ko-KR" sz="1400" b="1" dirty="0">
                <a:solidFill>
                  <a:srgbClr val="FF0000"/>
                </a:solidFill>
              </a:rPr>
              <a:t>: </a:t>
            </a:r>
            <a:r>
              <a:rPr lang="ko-KR" altLang="en-US" sz="1400" b="1" dirty="0" err="1">
                <a:solidFill>
                  <a:srgbClr val="FF0000"/>
                </a:solidFill>
              </a:rPr>
              <a:t>종횡비항</a:t>
            </a:r>
            <a:endParaRPr lang="ko-KR" altLang="en-US" sz="1400" b="1" dirty="0">
              <a:solidFill>
                <a:srgbClr val="FF0000"/>
              </a:solidFill>
            </a:endParaRPr>
          </a:p>
        </p:txBody>
      </p:sp>
      <p:sp>
        <p:nvSpPr>
          <p:cNvPr id="18" name="TextBox 17">
            <a:extLst>
              <a:ext uri="{FF2B5EF4-FFF2-40B4-BE49-F238E27FC236}">
                <a16:creationId xmlns:a16="http://schemas.microsoft.com/office/drawing/2014/main" id="{8B58F497-20D7-7BBB-2F46-A20046A95610}"/>
              </a:ext>
            </a:extLst>
          </p:cNvPr>
          <p:cNvSpPr txBox="1"/>
          <p:nvPr/>
        </p:nvSpPr>
        <p:spPr>
          <a:xfrm>
            <a:off x="1168483" y="4228811"/>
            <a:ext cx="1823765" cy="307777"/>
          </a:xfrm>
          <a:prstGeom prst="rect">
            <a:avLst/>
          </a:prstGeom>
          <a:noFill/>
        </p:spPr>
        <p:txBody>
          <a:bodyPr wrap="square" rtlCol="0">
            <a:spAutoFit/>
          </a:bodyPr>
          <a:lstStyle/>
          <a:p>
            <a:r>
              <a:rPr lang="en-US" altLang="ko-KR" sz="1400" b="1" dirty="0">
                <a:solidFill>
                  <a:srgbClr val="FF0000"/>
                </a:solidFill>
              </a:rPr>
              <a:t>S</a:t>
            </a:r>
            <a:r>
              <a:rPr lang="ko-KR" altLang="en-US" sz="1400" b="1" dirty="0">
                <a:solidFill>
                  <a:srgbClr val="FF0000"/>
                </a:solidFill>
              </a:rPr>
              <a:t>항 </a:t>
            </a:r>
            <a:r>
              <a:rPr lang="en-US" altLang="ko-KR" sz="1400" b="1" dirty="0">
                <a:solidFill>
                  <a:srgbClr val="FF0000"/>
                </a:solidFill>
              </a:rPr>
              <a:t>: </a:t>
            </a:r>
            <a:r>
              <a:rPr lang="ko-KR" altLang="en-US" sz="1400" b="1" dirty="0" err="1">
                <a:solidFill>
                  <a:srgbClr val="FF0000"/>
                </a:solidFill>
              </a:rPr>
              <a:t>면적항</a:t>
            </a:r>
            <a:endParaRPr lang="ko-KR" altLang="en-US" sz="1400" b="1" dirty="0">
              <a:solidFill>
                <a:srgbClr val="FF0000"/>
              </a:solidFill>
            </a:endParaRPr>
          </a:p>
        </p:txBody>
      </p:sp>
      <p:pic>
        <p:nvPicPr>
          <p:cNvPr id="19" name="그림 18">
            <a:extLst>
              <a:ext uri="{FF2B5EF4-FFF2-40B4-BE49-F238E27FC236}">
                <a16:creationId xmlns:a16="http://schemas.microsoft.com/office/drawing/2014/main" id="{202465DB-FC9E-68FC-B945-DC33D05D8F55}"/>
              </a:ext>
            </a:extLst>
          </p:cNvPr>
          <p:cNvPicPr>
            <a:picLocks noChangeAspect="1"/>
          </p:cNvPicPr>
          <p:nvPr/>
        </p:nvPicPr>
        <p:blipFill>
          <a:blip r:embed="rId6"/>
          <a:stretch>
            <a:fillRect/>
          </a:stretch>
        </p:blipFill>
        <p:spPr>
          <a:xfrm>
            <a:off x="2170785" y="4872320"/>
            <a:ext cx="6525316" cy="1303381"/>
          </a:xfrm>
          <a:prstGeom prst="rect">
            <a:avLst/>
          </a:prstGeom>
          <a:ln w="19050">
            <a:solidFill>
              <a:schemeClr val="tx1"/>
            </a:solidFill>
          </a:ln>
        </p:spPr>
      </p:pic>
      <p:sp>
        <p:nvSpPr>
          <p:cNvPr id="20" name="화살표: 오른쪽 19">
            <a:extLst>
              <a:ext uri="{FF2B5EF4-FFF2-40B4-BE49-F238E27FC236}">
                <a16:creationId xmlns:a16="http://schemas.microsoft.com/office/drawing/2014/main" id="{E86ED2C8-7376-8AD5-0A71-9156DEB01AAF}"/>
              </a:ext>
            </a:extLst>
          </p:cNvPr>
          <p:cNvSpPr/>
          <p:nvPr/>
        </p:nvSpPr>
        <p:spPr bwMode="auto">
          <a:xfrm>
            <a:off x="447899" y="5282413"/>
            <a:ext cx="481947" cy="450005"/>
          </a:xfrm>
          <a:prstGeom prst="rightArrow">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21" name="TextBox 20">
            <a:extLst>
              <a:ext uri="{FF2B5EF4-FFF2-40B4-BE49-F238E27FC236}">
                <a16:creationId xmlns:a16="http://schemas.microsoft.com/office/drawing/2014/main" id="{32674005-13B7-6C42-0764-27DC69281888}"/>
              </a:ext>
            </a:extLst>
          </p:cNvPr>
          <p:cNvSpPr txBox="1"/>
          <p:nvPr/>
        </p:nvSpPr>
        <p:spPr>
          <a:xfrm>
            <a:off x="549864" y="3198607"/>
            <a:ext cx="1388934" cy="523220"/>
          </a:xfrm>
          <a:prstGeom prst="rect">
            <a:avLst/>
          </a:prstGeom>
          <a:noFill/>
        </p:spPr>
        <p:txBody>
          <a:bodyPr wrap="square" rtlCol="0">
            <a:spAutoFit/>
          </a:bodyPr>
          <a:lstStyle/>
          <a:p>
            <a:r>
              <a:rPr lang="ko-KR" altLang="en-US" sz="1400" b="1" dirty="0">
                <a:solidFill>
                  <a:srgbClr val="0033CC"/>
                </a:solidFill>
              </a:rPr>
              <a:t>기존의</a:t>
            </a:r>
            <a:r>
              <a:rPr lang="en-US" altLang="ko-KR" sz="1400" b="1" dirty="0">
                <a:solidFill>
                  <a:srgbClr val="0033CC"/>
                </a:solidFill>
              </a:rPr>
              <a:t> </a:t>
            </a:r>
            <a:r>
              <a:rPr lang="en-US" altLang="ko-KR" sz="1400" b="1" dirty="0" err="1">
                <a:solidFill>
                  <a:srgbClr val="0033CC"/>
                </a:solidFill>
              </a:rPr>
              <a:t>CIoU</a:t>
            </a:r>
            <a:r>
              <a:rPr lang="ko-KR" altLang="en-US" sz="1400" b="1" dirty="0">
                <a:solidFill>
                  <a:srgbClr val="0033CC"/>
                </a:solidFill>
              </a:rPr>
              <a:t> </a:t>
            </a:r>
            <a:endParaRPr lang="en-US" altLang="ko-KR" sz="1400" b="1" dirty="0">
              <a:solidFill>
                <a:srgbClr val="0033CC"/>
              </a:solidFill>
            </a:endParaRPr>
          </a:p>
          <a:p>
            <a:r>
              <a:rPr lang="en-US" altLang="ko-KR" sz="1400" b="1" dirty="0">
                <a:solidFill>
                  <a:srgbClr val="0033CC"/>
                </a:solidFill>
              </a:rPr>
              <a:t>Loss</a:t>
            </a:r>
            <a:r>
              <a:rPr lang="ko-KR" altLang="en-US" sz="1400" b="1" dirty="0">
                <a:solidFill>
                  <a:srgbClr val="0033CC"/>
                </a:solidFill>
              </a:rPr>
              <a:t> 함수</a:t>
            </a:r>
          </a:p>
        </p:txBody>
      </p:sp>
      <p:sp>
        <p:nvSpPr>
          <p:cNvPr id="22" name="TextBox 21">
            <a:extLst>
              <a:ext uri="{FF2B5EF4-FFF2-40B4-BE49-F238E27FC236}">
                <a16:creationId xmlns:a16="http://schemas.microsoft.com/office/drawing/2014/main" id="{D339A077-2ED9-A03C-095E-5602CA89A901}"/>
              </a:ext>
            </a:extLst>
          </p:cNvPr>
          <p:cNvSpPr txBox="1"/>
          <p:nvPr/>
        </p:nvSpPr>
        <p:spPr>
          <a:xfrm>
            <a:off x="781851" y="5245806"/>
            <a:ext cx="1388934" cy="523220"/>
          </a:xfrm>
          <a:prstGeom prst="rect">
            <a:avLst/>
          </a:prstGeom>
          <a:noFill/>
        </p:spPr>
        <p:txBody>
          <a:bodyPr wrap="square" rtlCol="0">
            <a:spAutoFit/>
          </a:bodyPr>
          <a:lstStyle/>
          <a:p>
            <a:r>
              <a:rPr lang="ko-KR" altLang="en-US" sz="1400" b="1" dirty="0">
                <a:solidFill>
                  <a:srgbClr val="0033CC"/>
                </a:solidFill>
              </a:rPr>
              <a:t>개선된</a:t>
            </a:r>
            <a:r>
              <a:rPr lang="en-US" altLang="ko-KR" sz="1400" b="1" dirty="0">
                <a:solidFill>
                  <a:srgbClr val="0033CC"/>
                </a:solidFill>
              </a:rPr>
              <a:t> </a:t>
            </a:r>
            <a:r>
              <a:rPr lang="en-US" altLang="ko-KR" sz="1400" b="1" dirty="0" err="1">
                <a:solidFill>
                  <a:srgbClr val="0033CC"/>
                </a:solidFill>
              </a:rPr>
              <a:t>CIoU</a:t>
            </a:r>
            <a:r>
              <a:rPr lang="ko-KR" altLang="en-US" sz="1400" b="1" dirty="0">
                <a:solidFill>
                  <a:srgbClr val="0033CC"/>
                </a:solidFill>
              </a:rPr>
              <a:t> </a:t>
            </a:r>
            <a:endParaRPr lang="en-US" altLang="ko-KR" sz="1400" b="1" dirty="0">
              <a:solidFill>
                <a:srgbClr val="0033CC"/>
              </a:solidFill>
            </a:endParaRPr>
          </a:p>
          <a:p>
            <a:r>
              <a:rPr lang="en-US" altLang="ko-KR" sz="1400" b="1" dirty="0">
                <a:solidFill>
                  <a:srgbClr val="0033CC"/>
                </a:solidFill>
              </a:rPr>
              <a:t>Loss</a:t>
            </a:r>
            <a:r>
              <a:rPr lang="ko-KR" altLang="en-US" sz="1400" b="1" dirty="0">
                <a:solidFill>
                  <a:srgbClr val="0033CC"/>
                </a:solidFill>
              </a:rPr>
              <a:t> 함수</a:t>
            </a:r>
          </a:p>
        </p:txBody>
      </p:sp>
    </p:spTree>
    <p:extLst>
      <p:ext uri="{BB962C8B-B14F-4D97-AF65-F5344CB8AC3E}">
        <p14:creationId xmlns:p14="http://schemas.microsoft.com/office/powerpoint/2010/main" val="96206663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706C0-EB0D-232A-C673-6D25D4284D3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3F9E0F7-A866-2691-A1CC-6081C5D72E25}"/>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sp>
        <p:nvSpPr>
          <p:cNvPr id="4" name="Rectangle 3">
            <a:extLst>
              <a:ext uri="{FF2B5EF4-FFF2-40B4-BE49-F238E27FC236}">
                <a16:creationId xmlns:a16="http://schemas.microsoft.com/office/drawing/2014/main" id="{A105B1BF-D547-5149-1075-0336593721D3}"/>
              </a:ext>
            </a:extLst>
          </p:cNvPr>
          <p:cNvSpPr txBox="1">
            <a:spLocks noChangeArrowheads="1"/>
          </p:cNvSpPr>
          <p:nvPr/>
        </p:nvSpPr>
        <p:spPr bwMode="auto">
          <a:xfrm>
            <a:off x="400012" y="1088974"/>
            <a:ext cx="8672038" cy="279147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방법론</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3) </a:t>
            </a:r>
            <a:r>
              <a:rPr lang="ko-KR" altLang="en-US" sz="1600" kern="0" dirty="0">
                <a:solidFill>
                  <a:schemeClr val="tx1"/>
                </a:solidFill>
                <a:latin typeface="+mn-ea"/>
                <a:ea typeface="+mn-ea"/>
              </a:rPr>
              <a:t>이상 추세 감지 알고리즘 제시</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결함의 위치</a:t>
            </a:r>
            <a:r>
              <a:rPr lang="en-US" altLang="ko-KR" sz="1400" kern="0" dirty="0">
                <a:solidFill>
                  <a:schemeClr val="tx1"/>
                </a:solidFill>
                <a:latin typeface="+mn-ea"/>
                <a:ea typeface="+mn-ea"/>
              </a:rPr>
              <a:t>, </a:t>
            </a:r>
            <a:r>
              <a:rPr lang="ko-KR" altLang="en-US" sz="1400" kern="0" dirty="0">
                <a:solidFill>
                  <a:schemeClr val="tx1"/>
                </a:solidFill>
                <a:latin typeface="+mn-ea"/>
                <a:ea typeface="+mn-ea"/>
              </a:rPr>
              <a:t>크기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빈도에 대한 증가 추세를 실시간으로 감지하여 사전 경고 시스템을 구현</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다음 </a:t>
            </a:r>
            <a:r>
              <a:rPr lang="en-US" altLang="ko-KR" sz="1400" kern="0" dirty="0">
                <a:solidFill>
                  <a:schemeClr val="tx1"/>
                </a:solidFill>
                <a:latin typeface="+mn-ea"/>
                <a:ea typeface="+mn-ea"/>
              </a:rPr>
              <a:t>3</a:t>
            </a:r>
            <a:r>
              <a:rPr lang="ko-KR" altLang="en-US" sz="1400" kern="0" dirty="0">
                <a:solidFill>
                  <a:schemeClr val="tx1"/>
                </a:solidFill>
                <a:latin typeface="+mn-ea"/>
                <a:ea typeface="+mn-ea"/>
              </a:rPr>
              <a:t>가지 유형의 이상 상황을 탐지하여 이상 징후가 일정 횟수를 넘으면 자동으로 사용자에게 경고를 보내도록 설계함</a:t>
            </a:r>
            <a:r>
              <a:rPr lang="en-US" altLang="ko-KR" sz="1400" kern="0" dirty="0">
                <a:solidFill>
                  <a:schemeClr val="tx1"/>
                </a:solidFill>
                <a:latin typeface="+mn-ea"/>
                <a:ea typeface="+mn-ea"/>
              </a:rPr>
              <a:t>. </a:t>
            </a:r>
          </a:p>
          <a:p>
            <a:pPr marL="627062" lvl="2" indent="0">
              <a:lnSpc>
                <a:spcPct val="130000"/>
              </a:lnSpc>
              <a:spcBef>
                <a:spcPts val="600"/>
              </a:spcBef>
              <a:buNone/>
            </a:pPr>
            <a:r>
              <a:rPr lang="en-US" altLang="ko-KR" sz="1400" kern="0" dirty="0">
                <a:solidFill>
                  <a:schemeClr val="tx1"/>
                </a:solidFill>
                <a:latin typeface="+mn-ea"/>
                <a:ea typeface="+mn-ea"/>
              </a:rPr>
              <a:t>  - Localized Defect Buildup : </a:t>
            </a:r>
            <a:r>
              <a:rPr lang="ko-KR" altLang="en-US" sz="1400" kern="0" dirty="0">
                <a:solidFill>
                  <a:schemeClr val="tx1"/>
                </a:solidFill>
                <a:latin typeface="+mn-ea"/>
                <a:ea typeface="+mn-ea"/>
              </a:rPr>
              <a:t>같은 위치에 결함이 반복 발생</a:t>
            </a:r>
            <a:endParaRPr lang="en-US" altLang="ko-KR" sz="1400" kern="0" dirty="0">
              <a:solidFill>
                <a:schemeClr val="tx1"/>
              </a:solidFill>
              <a:latin typeface="+mn-ea"/>
              <a:ea typeface="+mn-ea"/>
            </a:endParaRPr>
          </a:p>
          <a:p>
            <a:pPr marL="627062" lvl="2" indent="0">
              <a:lnSpc>
                <a:spcPct val="130000"/>
              </a:lnSpc>
              <a:spcBef>
                <a:spcPts val="600"/>
              </a:spcBef>
              <a:buNone/>
            </a:pPr>
            <a:r>
              <a:rPr lang="en-US" altLang="ko-KR" sz="1400" kern="0" dirty="0">
                <a:solidFill>
                  <a:schemeClr val="tx1"/>
                </a:solidFill>
                <a:latin typeface="+mn-ea"/>
                <a:ea typeface="+mn-ea"/>
              </a:rPr>
              <a:t>  - Increasing Defect Size : </a:t>
            </a:r>
            <a:r>
              <a:rPr lang="ko-KR" altLang="en-US" sz="1400" kern="0" dirty="0">
                <a:solidFill>
                  <a:schemeClr val="tx1"/>
                </a:solidFill>
                <a:latin typeface="+mn-ea"/>
                <a:ea typeface="+mn-ea"/>
              </a:rPr>
              <a:t>결함 크기가 점점 커짐</a:t>
            </a:r>
            <a:endParaRPr lang="en-US" altLang="ko-KR" sz="1400" kern="0" dirty="0">
              <a:solidFill>
                <a:schemeClr val="tx1"/>
              </a:solidFill>
              <a:latin typeface="+mn-ea"/>
              <a:ea typeface="+mn-ea"/>
            </a:endParaRPr>
          </a:p>
          <a:p>
            <a:pPr marL="627062" lvl="2" indent="0">
              <a:lnSpc>
                <a:spcPct val="130000"/>
              </a:lnSpc>
              <a:spcBef>
                <a:spcPts val="600"/>
              </a:spcBef>
              <a:buNone/>
            </a:pPr>
            <a:r>
              <a:rPr lang="en-US" altLang="ko-KR" sz="1400" kern="0" dirty="0">
                <a:solidFill>
                  <a:schemeClr val="tx1"/>
                </a:solidFill>
                <a:latin typeface="+mn-ea"/>
                <a:ea typeface="+mn-ea"/>
              </a:rPr>
              <a:t>  - Increasing Defect Occurrence : </a:t>
            </a:r>
            <a:r>
              <a:rPr lang="ko-KR" altLang="en-US" sz="1400" kern="0" dirty="0">
                <a:solidFill>
                  <a:schemeClr val="tx1"/>
                </a:solidFill>
                <a:latin typeface="+mn-ea"/>
                <a:ea typeface="+mn-ea"/>
              </a:rPr>
              <a:t>같은 종류의 결함이 자주 발생</a:t>
            </a:r>
            <a:endParaRPr lang="en-US" altLang="ko-KR" sz="1400" kern="0" dirty="0">
              <a:solidFill>
                <a:schemeClr val="tx1"/>
              </a:solidFill>
              <a:latin typeface="+mn-ea"/>
              <a:ea typeface="+mn-ea"/>
            </a:endParaRPr>
          </a:p>
        </p:txBody>
      </p:sp>
      <p:pic>
        <p:nvPicPr>
          <p:cNvPr id="5" name="그림 4">
            <a:extLst>
              <a:ext uri="{FF2B5EF4-FFF2-40B4-BE49-F238E27FC236}">
                <a16:creationId xmlns:a16="http://schemas.microsoft.com/office/drawing/2014/main" id="{7AC4CCD7-6A70-ADF5-0E35-ED540FD4B681}"/>
              </a:ext>
            </a:extLst>
          </p:cNvPr>
          <p:cNvPicPr>
            <a:picLocks noChangeAspect="1"/>
          </p:cNvPicPr>
          <p:nvPr/>
        </p:nvPicPr>
        <p:blipFill>
          <a:blip r:embed="rId3"/>
          <a:stretch>
            <a:fillRect/>
          </a:stretch>
        </p:blipFill>
        <p:spPr>
          <a:xfrm>
            <a:off x="2051972" y="3880444"/>
            <a:ext cx="5490061" cy="2276367"/>
          </a:xfrm>
          <a:prstGeom prst="rect">
            <a:avLst/>
          </a:prstGeom>
        </p:spPr>
      </p:pic>
    </p:spTree>
    <p:extLst>
      <p:ext uri="{BB962C8B-B14F-4D97-AF65-F5344CB8AC3E}">
        <p14:creationId xmlns:p14="http://schemas.microsoft.com/office/powerpoint/2010/main" val="66336207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092AF-30D8-0D74-18BF-E01BFFB15FAE}"/>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32C9C2A5-BA9A-28EF-3D3D-B7A2EDC64382}"/>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sp>
        <p:nvSpPr>
          <p:cNvPr id="4" name="Rectangle 3">
            <a:extLst>
              <a:ext uri="{FF2B5EF4-FFF2-40B4-BE49-F238E27FC236}">
                <a16:creationId xmlns:a16="http://schemas.microsoft.com/office/drawing/2014/main" id="{3EA2AB88-D37E-B254-AD64-BDCD25746E07}"/>
              </a:ext>
            </a:extLst>
          </p:cNvPr>
          <p:cNvSpPr txBox="1">
            <a:spLocks noChangeArrowheads="1"/>
          </p:cNvSpPr>
          <p:nvPr/>
        </p:nvSpPr>
        <p:spPr bwMode="auto">
          <a:xfrm>
            <a:off x="400012" y="1088974"/>
            <a:ext cx="8672038" cy="721801"/>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방법론</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3) </a:t>
            </a:r>
            <a:r>
              <a:rPr lang="ko-KR" altLang="en-US" sz="1600" kern="0" dirty="0">
                <a:solidFill>
                  <a:schemeClr val="tx1"/>
                </a:solidFill>
                <a:latin typeface="+mn-ea"/>
                <a:ea typeface="+mn-ea"/>
              </a:rPr>
              <a:t>이상 추세 감지 알고리즘 제시 </a:t>
            </a:r>
            <a:r>
              <a:rPr lang="en-US" altLang="ko-KR" sz="1600" kern="0" dirty="0">
                <a:solidFill>
                  <a:schemeClr val="tx1"/>
                </a:solidFill>
                <a:latin typeface="+mn-ea"/>
                <a:ea typeface="+mn-ea"/>
              </a:rPr>
              <a:t>– </a:t>
            </a:r>
            <a:r>
              <a:rPr lang="ko-KR" altLang="en-US" sz="1600" kern="0" dirty="0">
                <a:solidFill>
                  <a:schemeClr val="tx1"/>
                </a:solidFill>
                <a:latin typeface="+mn-ea"/>
                <a:ea typeface="+mn-ea"/>
              </a:rPr>
              <a:t>논문 내 알고리즘 구현 예시</a:t>
            </a:r>
            <a:endParaRPr lang="en-US" altLang="ko-KR" sz="1600" kern="0" dirty="0">
              <a:solidFill>
                <a:schemeClr val="tx1"/>
              </a:solidFill>
              <a:latin typeface="+mn-ea"/>
              <a:ea typeface="+mn-ea"/>
            </a:endParaRPr>
          </a:p>
        </p:txBody>
      </p:sp>
      <p:pic>
        <p:nvPicPr>
          <p:cNvPr id="11" name="그림 10">
            <a:extLst>
              <a:ext uri="{FF2B5EF4-FFF2-40B4-BE49-F238E27FC236}">
                <a16:creationId xmlns:a16="http://schemas.microsoft.com/office/drawing/2014/main" id="{A9109879-3A0A-5F6D-6F3A-3831C4631279}"/>
              </a:ext>
            </a:extLst>
          </p:cNvPr>
          <p:cNvPicPr>
            <a:picLocks noChangeAspect="1"/>
          </p:cNvPicPr>
          <p:nvPr/>
        </p:nvPicPr>
        <p:blipFill>
          <a:blip r:embed="rId3"/>
          <a:stretch>
            <a:fillRect/>
          </a:stretch>
        </p:blipFill>
        <p:spPr>
          <a:xfrm>
            <a:off x="1998559" y="1810775"/>
            <a:ext cx="4463462" cy="2922250"/>
          </a:xfrm>
          <a:prstGeom prst="rect">
            <a:avLst/>
          </a:prstGeom>
        </p:spPr>
      </p:pic>
      <p:sp>
        <p:nvSpPr>
          <p:cNvPr id="13" name="TextBox 12">
            <a:extLst>
              <a:ext uri="{FF2B5EF4-FFF2-40B4-BE49-F238E27FC236}">
                <a16:creationId xmlns:a16="http://schemas.microsoft.com/office/drawing/2014/main" id="{614804BE-A9EB-3FA5-1F45-300CCA596E2F}"/>
              </a:ext>
            </a:extLst>
          </p:cNvPr>
          <p:cNvSpPr txBox="1"/>
          <p:nvPr/>
        </p:nvSpPr>
        <p:spPr>
          <a:xfrm>
            <a:off x="611956" y="4762328"/>
            <a:ext cx="8312675" cy="1384995"/>
          </a:xfrm>
          <a:prstGeom prst="rect">
            <a:avLst/>
          </a:prstGeom>
          <a:noFill/>
        </p:spPr>
        <p:txBody>
          <a:bodyPr wrap="square">
            <a:spAutoFit/>
          </a:bodyPr>
          <a:lstStyle/>
          <a:p>
            <a:pPr algn="l"/>
            <a:r>
              <a:rPr lang="en-US" altLang="ko-KR" sz="1400" b="1" dirty="0">
                <a:solidFill>
                  <a:schemeClr val="tx2"/>
                </a:solidFill>
              </a:rPr>
              <a:t>“Increasing defect occurrences” </a:t>
            </a:r>
            <a:r>
              <a:rPr lang="ko-KR" altLang="en-US" sz="1400" b="1" dirty="0">
                <a:solidFill>
                  <a:schemeClr val="tx2"/>
                </a:solidFill>
              </a:rPr>
              <a:t>감지 알고리즘의 동작 예시</a:t>
            </a:r>
            <a:endParaRPr lang="en-US" altLang="ko-KR" sz="1400" dirty="0">
              <a:solidFill>
                <a:schemeClr val="tx2"/>
              </a:solidFill>
            </a:endParaRPr>
          </a:p>
          <a:p>
            <a:pPr algn="l"/>
            <a:r>
              <a:rPr lang="en-US" altLang="ko-KR" sz="1400" dirty="0">
                <a:solidFill>
                  <a:schemeClr val="tx2"/>
                </a:solidFill>
              </a:rPr>
              <a:t>* Red</a:t>
            </a:r>
            <a:r>
              <a:rPr lang="ko-KR" altLang="en-US" sz="1400" dirty="0">
                <a:solidFill>
                  <a:schemeClr val="tx2"/>
                </a:solidFill>
              </a:rPr>
              <a:t> </a:t>
            </a:r>
            <a:r>
              <a:rPr lang="en-US" altLang="ko-KR" sz="1400" dirty="0">
                <a:solidFill>
                  <a:schemeClr val="tx2"/>
                </a:solidFill>
              </a:rPr>
              <a:t>point: </a:t>
            </a:r>
            <a:r>
              <a:rPr lang="ko-KR" altLang="en-US" sz="1400" dirty="0">
                <a:solidFill>
                  <a:schemeClr val="tx2"/>
                </a:solidFill>
              </a:rPr>
              <a:t>알람 시스템이 알람을 발생시킨 시점</a:t>
            </a:r>
            <a:endParaRPr lang="en-US" altLang="ko-KR" sz="1400" dirty="0">
              <a:solidFill>
                <a:schemeClr val="tx2"/>
              </a:solidFill>
            </a:endParaRPr>
          </a:p>
          <a:p>
            <a:pPr algn="l"/>
            <a:r>
              <a:rPr lang="en-US" altLang="ko-KR" sz="1400" dirty="0">
                <a:solidFill>
                  <a:schemeClr val="tx2"/>
                </a:solidFill>
              </a:rPr>
              <a:t>* </a:t>
            </a:r>
            <a:r>
              <a:rPr lang="ko-KR" altLang="en-US" sz="1400" dirty="0">
                <a:solidFill>
                  <a:schemeClr val="tx2"/>
                </a:solidFill>
              </a:rPr>
              <a:t>조건 </a:t>
            </a:r>
            <a:endParaRPr lang="en-US" altLang="ko-KR" sz="1400" dirty="0">
              <a:solidFill>
                <a:schemeClr val="tx2"/>
              </a:solidFill>
            </a:endParaRPr>
          </a:p>
          <a:p>
            <a:pPr algn="l"/>
            <a:r>
              <a:rPr lang="en-US" altLang="ko-KR" sz="1400" dirty="0">
                <a:solidFill>
                  <a:schemeClr val="tx2"/>
                </a:solidFill>
              </a:rPr>
              <a:t> - </a:t>
            </a:r>
            <a:r>
              <a:rPr lang="en-US" altLang="ko-KR" sz="1400" dirty="0" err="1">
                <a:solidFill>
                  <a:schemeClr val="tx2"/>
                </a:solidFill>
              </a:rPr>
              <a:t>U_tol</a:t>
            </a:r>
            <a:r>
              <a:rPr lang="en-US" altLang="ko-KR" sz="1400" dirty="0">
                <a:solidFill>
                  <a:schemeClr val="tx2"/>
                </a:solidFill>
              </a:rPr>
              <a:t>: </a:t>
            </a:r>
            <a:r>
              <a:rPr lang="ko-KR" altLang="en-US" sz="1400" dirty="0">
                <a:solidFill>
                  <a:schemeClr val="tx2"/>
                </a:solidFill>
              </a:rPr>
              <a:t>결함 발생 빈도 증가가 </a:t>
            </a:r>
            <a:r>
              <a:rPr lang="en-US" altLang="ko-KR" sz="1400" dirty="0">
                <a:solidFill>
                  <a:schemeClr val="tx2"/>
                </a:solidFill>
              </a:rPr>
              <a:t>5</a:t>
            </a:r>
            <a:r>
              <a:rPr lang="ko-KR" altLang="en-US" sz="1400" dirty="0">
                <a:solidFill>
                  <a:schemeClr val="tx2"/>
                </a:solidFill>
              </a:rPr>
              <a:t>회 이상이면 경고</a:t>
            </a:r>
            <a:endParaRPr lang="en-US" altLang="ko-KR" sz="1400" dirty="0">
              <a:solidFill>
                <a:schemeClr val="tx2"/>
              </a:solidFill>
            </a:endParaRPr>
          </a:p>
          <a:p>
            <a:pPr algn="l"/>
            <a:r>
              <a:rPr lang="en-US" altLang="ko-KR" sz="1400" dirty="0">
                <a:solidFill>
                  <a:schemeClr val="tx2"/>
                </a:solidFill>
              </a:rPr>
              <a:t> - </a:t>
            </a:r>
            <a:r>
              <a:rPr lang="en-US" altLang="ko-KR" sz="1400" dirty="0" err="1">
                <a:solidFill>
                  <a:schemeClr val="tx2"/>
                </a:solidFill>
              </a:rPr>
              <a:t>L_tol</a:t>
            </a:r>
            <a:r>
              <a:rPr lang="en-US" altLang="ko-KR" sz="1400" dirty="0">
                <a:solidFill>
                  <a:schemeClr val="tx2"/>
                </a:solidFill>
              </a:rPr>
              <a:t>: </a:t>
            </a:r>
            <a:r>
              <a:rPr lang="ko-KR" altLang="en-US" sz="1400" dirty="0">
                <a:solidFill>
                  <a:schemeClr val="tx2"/>
                </a:solidFill>
              </a:rPr>
              <a:t>최근 </a:t>
            </a:r>
            <a:r>
              <a:rPr lang="en-US" altLang="ko-KR" sz="1400" dirty="0">
                <a:solidFill>
                  <a:schemeClr val="tx2"/>
                </a:solidFill>
              </a:rPr>
              <a:t>6</a:t>
            </a:r>
            <a:r>
              <a:rPr lang="ko-KR" altLang="en-US" sz="1400" dirty="0">
                <a:solidFill>
                  <a:schemeClr val="tx2"/>
                </a:solidFill>
              </a:rPr>
              <a:t>개의 보드 안에서만 증가했을 경우 유효</a:t>
            </a:r>
            <a:endParaRPr lang="en-US" altLang="ko-KR" sz="1400" dirty="0">
              <a:solidFill>
                <a:schemeClr val="tx2"/>
              </a:solidFill>
            </a:endParaRPr>
          </a:p>
          <a:p>
            <a:pPr algn="l"/>
            <a:r>
              <a:rPr lang="ko-KR" altLang="en-US" sz="1400" kern="0" dirty="0">
                <a:solidFill>
                  <a:schemeClr val="tx1"/>
                </a:solidFill>
                <a:latin typeface="+mn-ea"/>
                <a:ea typeface="+mn-ea"/>
              </a:rPr>
              <a:t>→ </a:t>
            </a:r>
            <a:r>
              <a:rPr lang="ko-KR" altLang="en-US" sz="1400" dirty="0">
                <a:solidFill>
                  <a:schemeClr val="tx2"/>
                </a:solidFill>
              </a:rPr>
              <a:t>결함의 빈도 증가 추세를 감지하여</a:t>
            </a:r>
            <a:r>
              <a:rPr lang="en-US" altLang="ko-KR" sz="1400" dirty="0">
                <a:solidFill>
                  <a:schemeClr val="tx2"/>
                </a:solidFill>
              </a:rPr>
              <a:t>,</a:t>
            </a:r>
            <a:r>
              <a:rPr lang="ko-KR" altLang="en-US" sz="1400" dirty="0">
                <a:solidFill>
                  <a:schemeClr val="tx2"/>
                </a:solidFill>
              </a:rPr>
              <a:t>생산 공정의 초기 이상 신호를 빠르게 캐치할 수 있음을</a:t>
            </a:r>
            <a:r>
              <a:rPr lang="en-US" altLang="ko-KR" sz="1400" dirty="0">
                <a:solidFill>
                  <a:schemeClr val="tx2"/>
                </a:solidFill>
              </a:rPr>
              <a:t> </a:t>
            </a:r>
            <a:r>
              <a:rPr lang="ko-KR" altLang="en-US" sz="1400" dirty="0">
                <a:solidFill>
                  <a:schemeClr val="tx2"/>
                </a:solidFill>
              </a:rPr>
              <a:t>보여줌</a:t>
            </a:r>
          </a:p>
        </p:txBody>
      </p:sp>
    </p:spTree>
    <p:extLst>
      <p:ext uri="{BB962C8B-B14F-4D97-AF65-F5344CB8AC3E}">
        <p14:creationId xmlns:p14="http://schemas.microsoft.com/office/powerpoint/2010/main" val="295259801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70E02-3417-9313-EC23-20CF483FF3D6}"/>
            </a:ext>
          </a:extLst>
        </p:cNvPr>
        <p:cNvGrpSpPr/>
        <p:nvPr/>
      </p:nvGrpSpPr>
      <p:grpSpPr>
        <a:xfrm>
          <a:off x="0" y="0"/>
          <a:ext cx="0" cy="0"/>
          <a:chOff x="0" y="0"/>
          <a:chExt cx="0" cy="0"/>
        </a:xfrm>
      </p:grpSpPr>
      <p:sp>
        <p:nvSpPr>
          <p:cNvPr id="12" name="사각형: 둥근 모서리 11">
            <a:extLst>
              <a:ext uri="{FF2B5EF4-FFF2-40B4-BE49-F238E27FC236}">
                <a16:creationId xmlns:a16="http://schemas.microsoft.com/office/drawing/2014/main" id="{47E1CE6F-76AD-000F-FC26-1ED75C8B7A1E}"/>
              </a:ext>
            </a:extLst>
          </p:cNvPr>
          <p:cNvSpPr/>
          <p:nvPr/>
        </p:nvSpPr>
        <p:spPr bwMode="auto">
          <a:xfrm>
            <a:off x="1007441" y="1583763"/>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grpSp>
        <p:nvGrpSpPr>
          <p:cNvPr id="11" name="그룹 10">
            <a:extLst>
              <a:ext uri="{FF2B5EF4-FFF2-40B4-BE49-F238E27FC236}">
                <a16:creationId xmlns:a16="http://schemas.microsoft.com/office/drawing/2014/main" id="{844DB7F6-FF4D-9D0C-9F40-0FE318A46B04}"/>
              </a:ext>
            </a:extLst>
          </p:cNvPr>
          <p:cNvGrpSpPr/>
          <p:nvPr/>
        </p:nvGrpSpPr>
        <p:grpSpPr>
          <a:xfrm>
            <a:off x="684584" y="1494115"/>
            <a:ext cx="892810" cy="892810"/>
            <a:chOff x="611956" y="1268976"/>
            <a:chExt cx="772344" cy="772344"/>
          </a:xfrm>
        </p:grpSpPr>
        <p:sp>
          <p:nvSpPr>
            <p:cNvPr id="8" name="타원 7">
              <a:extLst>
                <a:ext uri="{FF2B5EF4-FFF2-40B4-BE49-F238E27FC236}">
                  <a16:creationId xmlns:a16="http://schemas.microsoft.com/office/drawing/2014/main" id="{743373F4-2E7B-8903-8CE2-0B4727255424}"/>
                </a:ext>
              </a:extLst>
            </p:cNvPr>
            <p:cNvSpPr/>
            <p:nvPr/>
          </p:nvSpPr>
          <p:spPr bwMode="auto">
            <a:xfrm>
              <a:off x="611956" y="1268976"/>
              <a:ext cx="772344" cy="772344"/>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I</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10" name="원형: 비어 있음 9">
              <a:extLst>
                <a:ext uri="{FF2B5EF4-FFF2-40B4-BE49-F238E27FC236}">
                  <a16:creationId xmlns:a16="http://schemas.microsoft.com/office/drawing/2014/main" id="{2C433100-51C9-040F-E15D-ECEE4E91FD4B}"/>
                </a:ext>
              </a:extLst>
            </p:cNvPr>
            <p:cNvSpPr/>
            <p:nvPr/>
          </p:nvSpPr>
          <p:spPr bwMode="auto">
            <a:xfrm>
              <a:off x="641596" y="1298616"/>
              <a:ext cx="713064" cy="71306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00C0C0"/>
                </a:solidFill>
                <a:effectLst/>
                <a:latin typeface="Arial" charset="0"/>
              </a:endParaRPr>
            </a:p>
          </p:txBody>
        </p:sp>
      </p:grpSp>
      <p:sp>
        <p:nvSpPr>
          <p:cNvPr id="14" name="TextBox 13">
            <a:extLst>
              <a:ext uri="{FF2B5EF4-FFF2-40B4-BE49-F238E27FC236}">
                <a16:creationId xmlns:a16="http://schemas.microsoft.com/office/drawing/2014/main" id="{163AB9A9-9021-5A6F-0EA2-F269AB9BFEEB}"/>
              </a:ext>
            </a:extLst>
          </p:cNvPr>
          <p:cNvSpPr txBox="1"/>
          <p:nvPr/>
        </p:nvSpPr>
        <p:spPr>
          <a:xfrm>
            <a:off x="1016960" y="858239"/>
            <a:ext cx="7110079" cy="590739"/>
          </a:xfrm>
          <a:prstGeom prst="rect">
            <a:avLst/>
          </a:prstGeom>
          <a:noFill/>
        </p:spPr>
        <p:txBody>
          <a:bodyPr wrap="square">
            <a:spAutoFit/>
          </a:bodyPr>
          <a:lstStyle/>
          <a:p>
            <a:pPr marL="38100" marR="0" indent="0" algn="ctr" fontAlgn="base" latinLnBrk="1">
              <a:lnSpc>
                <a:spcPct val="130000"/>
              </a:lnSpc>
              <a:spcBef>
                <a:spcPts val="0"/>
              </a:spcBef>
              <a:spcAft>
                <a:spcPts val="0"/>
              </a:spcAft>
            </a:pPr>
            <a:r>
              <a:rPr lang="en-US" altLang="ko-KR" sz="2800" b="1" dirty="0">
                <a:solidFill>
                  <a:schemeClr val="tx1">
                    <a:lumMod val="65000"/>
                    <a:lumOff val="35000"/>
                  </a:schemeClr>
                </a:solidFill>
                <a:latin typeface="맑은 고딕" panose="020B0503020000020004" pitchFamily="50" charset="-127"/>
                <a:ea typeface="맑은 고딕" panose="020B0503020000020004" pitchFamily="50" charset="-127"/>
                <a:cs typeface="+mj-cs"/>
              </a:rPr>
              <a:t>CONTENTS</a:t>
            </a:r>
          </a:p>
        </p:txBody>
      </p:sp>
      <p:sp>
        <p:nvSpPr>
          <p:cNvPr id="67" name="사각형: 둥근 모서리 66">
            <a:extLst>
              <a:ext uri="{FF2B5EF4-FFF2-40B4-BE49-F238E27FC236}">
                <a16:creationId xmlns:a16="http://schemas.microsoft.com/office/drawing/2014/main" id="{CB832B4C-A785-B90A-53E1-EEB7FDBA694E}"/>
              </a:ext>
            </a:extLst>
          </p:cNvPr>
          <p:cNvSpPr/>
          <p:nvPr/>
        </p:nvSpPr>
        <p:spPr bwMode="auto">
          <a:xfrm>
            <a:off x="1007441" y="2513122"/>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grpSp>
        <p:nvGrpSpPr>
          <p:cNvPr id="68" name="그룹 67">
            <a:extLst>
              <a:ext uri="{FF2B5EF4-FFF2-40B4-BE49-F238E27FC236}">
                <a16:creationId xmlns:a16="http://schemas.microsoft.com/office/drawing/2014/main" id="{D906A9AF-C8CB-2CE4-1191-BDD34460B712}"/>
              </a:ext>
            </a:extLst>
          </p:cNvPr>
          <p:cNvGrpSpPr/>
          <p:nvPr/>
        </p:nvGrpSpPr>
        <p:grpSpPr>
          <a:xfrm>
            <a:off x="684584" y="2423474"/>
            <a:ext cx="892810" cy="892810"/>
            <a:chOff x="611956" y="1268976"/>
            <a:chExt cx="772344" cy="772344"/>
          </a:xfrm>
        </p:grpSpPr>
        <p:sp>
          <p:nvSpPr>
            <p:cNvPr id="69" name="타원 68">
              <a:extLst>
                <a:ext uri="{FF2B5EF4-FFF2-40B4-BE49-F238E27FC236}">
                  <a16:creationId xmlns:a16="http://schemas.microsoft.com/office/drawing/2014/main" id="{B107DAFD-9A61-9215-2786-657BC8F93286}"/>
                </a:ext>
              </a:extLst>
            </p:cNvPr>
            <p:cNvSpPr/>
            <p:nvPr/>
          </p:nvSpPr>
          <p:spPr bwMode="auto">
            <a:xfrm>
              <a:off x="611956" y="1268976"/>
              <a:ext cx="772344" cy="772344"/>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II</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70" name="원형: 비어 있음 69">
              <a:extLst>
                <a:ext uri="{FF2B5EF4-FFF2-40B4-BE49-F238E27FC236}">
                  <a16:creationId xmlns:a16="http://schemas.microsoft.com/office/drawing/2014/main" id="{FE03CDB2-3657-1F6D-113B-0C30131481C2}"/>
                </a:ext>
              </a:extLst>
            </p:cNvPr>
            <p:cNvSpPr/>
            <p:nvPr/>
          </p:nvSpPr>
          <p:spPr bwMode="auto">
            <a:xfrm>
              <a:off x="641596" y="1298616"/>
              <a:ext cx="713064" cy="71306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00C0C0"/>
                </a:solidFill>
                <a:effectLst/>
                <a:latin typeface="Arial" charset="0"/>
              </a:endParaRPr>
            </a:p>
          </p:txBody>
        </p:sp>
      </p:grpSp>
      <p:sp>
        <p:nvSpPr>
          <p:cNvPr id="72" name="사각형: 둥근 모서리 71">
            <a:extLst>
              <a:ext uri="{FF2B5EF4-FFF2-40B4-BE49-F238E27FC236}">
                <a16:creationId xmlns:a16="http://schemas.microsoft.com/office/drawing/2014/main" id="{71B02D9E-1E71-E7CE-557A-0A0E94437863}"/>
              </a:ext>
            </a:extLst>
          </p:cNvPr>
          <p:cNvSpPr/>
          <p:nvPr/>
        </p:nvSpPr>
        <p:spPr bwMode="auto">
          <a:xfrm>
            <a:off x="1007441" y="3442481"/>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74" name="타원 73">
            <a:extLst>
              <a:ext uri="{FF2B5EF4-FFF2-40B4-BE49-F238E27FC236}">
                <a16:creationId xmlns:a16="http://schemas.microsoft.com/office/drawing/2014/main" id="{FD185EA5-580C-659B-0138-EC5E05E0FB39}"/>
              </a:ext>
            </a:extLst>
          </p:cNvPr>
          <p:cNvSpPr/>
          <p:nvPr/>
        </p:nvSpPr>
        <p:spPr bwMode="auto">
          <a:xfrm>
            <a:off x="684584" y="3352833"/>
            <a:ext cx="892810" cy="892810"/>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III</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75" name="원형: 비어 있음 74">
            <a:extLst>
              <a:ext uri="{FF2B5EF4-FFF2-40B4-BE49-F238E27FC236}">
                <a16:creationId xmlns:a16="http://schemas.microsoft.com/office/drawing/2014/main" id="{8F198A70-FC60-0877-B322-9360D1ACD8FD}"/>
              </a:ext>
            </a:extLst>
          </p:cNvPr>
          <p:cNvSpPr/>
          <p:nvPr/>
        </p:nvSpPr>
        <p:spPr bwMode="auto">
          <a:xfrm>
            <a:off x="718847" y="3387096"/>
            <a:ext cx="824284" cy="82428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9A1F4E"/>
              </a:solidFill>
              <a:effectLst/>
              <a:latin typeface="Arial" charset="0"/>
            </a:endParaRPr>
          </a:p>
        </p:txBody>
      </p:sp>
      <p:sp>
        <p:nvSpPr>
          <p:cNvPr id="77" name="사각형: 둥근 모서리 76">
            <a:extLst>
              <a:ext uri="{FF2B5EF4-FFF2-40B4-BE49-F238E27FC236}">
                <a16:creationId xmlns:a16="http://schemas.microsoft.com/office/drawing/2014/main" id="{01452986-DABC-30DA-C446-FB53EF55A64E}"/>
              </a:ext>
            </a:extLst>
          </p:cNvPr>
          <p:cNvSpPr/>
          <p:nvPr/>
        </p:nvSpPr>
        <p:spPr bwMode="auto">
          <a:xfrm>
            <a:off x="1007441" y="4371840"/>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79" name="타원 78">
            <a:extLst>
              <a:ext uri="{FF2B5EF4-FFF2-40B4-BE49-F238E27FC236}">
                <a16:creationId xmlns:a16="http://schemas.microsoft.com/office/drawing/2014/main" id="{A01D40BA-86E6-050D-8ED4-8652281AA359}"/>
              </a:ext>
            </a:extLst>
          </p:cNvPr>
          <p:cNvSpPr/>
          <p:nvPr/>
        </p:nvSpPr>
        <p:spPr bwMode="auto">
          <a:xfrm>
            <a:off x="684584" y="4282192"/>
            <a:ext cx="892810" cy="892810"/>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IV</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80" name="원형: 비어 있음 79">
            <a:extLst>
              <a:ext uri="{FF2B5EF4-FFF2-40B4-BE49-F238E27FC236}">
                <a16:creationId xmlns:a16="http://schemas.microsoft.com/office/drawing/2014/main" id="{B4D7C20E-7284-6173-CF49-1DDE69650CE0}"/>
              </a:ext>
            </a:extLst>
          </p:cNvPr>
          <p:cNvSpPr/>
          <p:nvPr/>
        </p:nvSpPr>
        <p:spPr bwMode="auto">
          <a:xfrm>
            <a:off x="718847" y="4316455"/>
            <a:ext cx="824284" cy="82428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9A1F4E"/>
              </a:solidFill>
              <a:effectLst/>
              <a:latin typeface="Arial" charset="0"/>
            </a:endParaRPr>
          </a:p>
        </p:txBody>
      </p:sp>
      <p:sp>
        <p:nvSpPr>
          <p:cNvPr id="82" name="사각형: 둥근 모서리 81">
            <a:extLst>
              <a:ext uri="{FF2B5EF4-FFF2-40B4-BE49-F238E27FC236}">
                <a16:creationId xmlns:a16="http://schemas.microsoft.com/office/drawing/2014/main" id="{2BD59DEE-2319-7898-87A5-8370B2DBDCD8}"/>
              </a:ext>
            </a:extLst>
          </p:cNvPr>
          <p:cNvSpPr/>
          <p:nvPr/>
        </p:nvSpPr>
        <p:spPr bwMode="auto">
          <a:xfrm>
            <a:off x="1007441" y="5301201"/>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84" name="타원 83">
            <a:extLst>
              <a:ext uri="{FF2B5EF4-FFF2-40B4-BE49-F238E27FC236}">
                <a16:creationId xmlns:a16="http://schemas.microsoft.com/office/drawing/2014/main" id="{4D1452B7-32FC-E53F-7ED7-9758B0E1F153}"/>
              </a:ext>
            </a:extLst>
          </p:cNvPr>
          <p:cNvSpPr/>
          <p:nvPr/>
        </p:nvSpPr>
        <p:spPr bwMode="auto">
          <a:xfrm>
            <a:off x="684584" y="5211553"/>
            <a:ext cx="892810" cy="892810"/>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V</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85" name="원형: 비어 있음 84">
            <a:extLst>
              <a:ext uri="{FF2B5EF4-FFF2-40B4-BE49-F238E27FC236}">
                <a16:creationId xmlns:a16="http://schemas.microsoft.com/office/drawing/2014/main" id="{157A5F63-566D-25E2-6244-A31A611B1811}"/>
              </a:ext>
            </a:extLst>
          </p:cNvPr>
          <p:cNvSpPr/>
          <p:nvPr/>
        </p:nvSpPr>
        <p:spPr bwMode="auto">
          <a:xfrm>
            <a:off x="718847" y="5245816"/>
            <a:ext cx="824284" cy="82428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9A1F4E"/>
              </a:solidFill>
              <a:effectLst/>
              <a:latin typeface="Arial" charset="0"/>
            </a:endParaRPr>
          </a:p>
        </p:txBody>
      </p:sp>
      <p:sp>
        <p:nvSpPr>
          <p:cNvPr id="86" name="TextBox 85">
            <a:extLst>
              <a:ext uri="{FF2B5EF4-FFF2-40B4-BE49-F238E27FC236}">
                <a16:creationId xmlns:a16="http://schemas.microsoft.com/office/drawing/2014/main" id="{B3185146-9791-486D-69D7-EF78025638B0}"/>
              </a:ext>
            </a:extLst>
          </p:cNvPr>
          <p:cNvSpPr txBox="1"/>
          <p:nvPr/>
        </p:nvSpPr>
        <p:spPr>
          <a:xfrm>
            <a:off x="1891949" y="1597641"/>
            <a:ext cx="2082621"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프로젝트 </a:t>
            </a:r>
            <a:r>
              <a:rPr lang="en-US" altLang="ko-KR" sz="2000" b="1" dirty="0">
                <a:solidFill>
                  <a:srgbClr val="12275E"/>
                </a:solidFill>
                <a:latin typeface="나눔고딕 ExtraBold" panose="020D0904000000000000" pitchFamily="50" charset="-127"/>
                <a:ea typeface="나눔고딕 ExtraBold" panose="020D0904000000000000" pitchFamily="50" charset="-127"/>
              </a:rPr>
              <a:t>#1 </a:t>
            </a:r>
            <a:r>
              <a:rPr lang="ko-KR" altLang="en-US" sz="2000" b="1" dirty="0">
                <a:solidFill>
                  <a:srgbClr val="12275E"/>
                </a:solidFill>
                <a:latin typeface="나눔고딕 ExtraBold" panose="020D0904000000000000" pitchFamily="50" charset="-127"/>
                <a:ea typeface="나눔고딕 ExtraBold" panose="020D0904000000000000" pitchFamily="50" charset="-127"/>
              </a:rPr>
              <a:t>개요</a:t>
            </a:r>
          </a:p>
        </p:txBody>
      </p:sp>
      <p:sp>
        <p:nvSpPr>
          <p:cNvPr id="88" name="TextBox 87">
            <a:extLst>
              <a:ext uri="{FF2B5EF4-FFF2-40B4-BE49-F238E27FC236}">
                <a16:creationId xmlns:a16="http://schemas.microsoft.com/office/drawing/2014/main" id="{DDB39E71-0A0A-BC03-2274-739250D53486}"/>
              </a:ext>
            </a:extLst>
          </p:cNvPr>
          <p:cNvSpPr txBox="1"/>
          <p:nvPr/>
        </p:nvSpPr>
        <p:spPr>
          <a:xfrm>
            <a:off x="1911844" y="1978237"/>
            <a:ext cx="5165197"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프로젝트</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개요 및 선정 논문 소개</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팀 구성원 소개</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및</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업무분장</a:t>
            </a:r>
          </a:p>
        </p:txBody>
      </p:sp>
      <p:sp>
        <p:nvSpPr>
          <p:cNvPr id="89" name="TextBox 88">
            <a:extLst>
              <a:ext uri="{FF2B5EF4-FFF2-40B4-BE49-F238E27FC236}">
                <a16:creationId xmlns:a16="http://schemas.microsoft.com/office/drawing/2014/main" id="{34A7EBCB-10ED-0A4A-72EE-FBB93E6E90DA}"/>
              </a:ext>
            </a:extLst>
          </p:cNvPr>
          <p:cNvSpPr txBox="1"/>
          <p:nvPr/>
        </p:nvSpPr>
        <p:spPr>
          <a:xfrm>
            <a:off x="1891949" y="2533813"/>
            <a:ext cx="2383986"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서론</a:t>
            </a:r>
            <a:r>
              <a:rPr lang="en-US" altLang="ko-KR" sz="2000" b="1" dirty="0">
                <a:solidFill>
                  <a:srgbClr val="12275E"/>
                </a:solidFill>
                <a:latin typeface="나눔고딕 ExtraBold" panose="020D0904000000000000" pitchFamily="50" charset="-127"/>
                <a:ea typeface="나눔고딕 ExtraBold" panose="020D0904000000000000" pitchFamily="50" charset="-127"/>
              </a:rPr>
              <a:t> (Introduction)</a:t>
            </a:r>
            <a:endParaRPr lang="ko-KR" altLang="en-US" sz="2000" b="1" dirty="0">
              <a:solidFill>
                <a:srgbClr val="12275E"/>
              </a:solidFill>
              <a:latin typeface="나눔고딕 ExtraBold" panose="020D0904000000000000" pitchFamily="50" charset="-127"/>
              <a:ea typeface="나눔고딕 ExtraBold" panose="020D0904000000000000" pitchFamily="50" charset="-127"/>
            </a:endParaRPr>
          </a:p>
        </p:txBody>
      </p:sp>
      <p:sp>
        <p:nvSpPr>
          <p:cNvPr id="90" name="TextBox 89">
            <a:extLst>
              <a:ext uri="{FF2B5EF4-FFF2-40B4-BE49-F238E27FC236}">
                <a16:creationId xmlns:a16="http://schemas.microsoft.com/office/drawing/2014/main" id="{5AE6A570-1F99-2BE3-0F53-25CF4E465B3D}"/>
              </a:ext>
            </a:extLst>
          </p:cNvPr>
          <p:cNvSpPr txBox="1"/>
          <p:nvPr/>
        </p:nvSpPr>
        <p:spPr>
          <a:xfrm>
            <a:off x="1911844" y="2914409"/>
            <a:ext cx="2924198"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연구 배경</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연구 필요성</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문제 정의</a:t>
            </a:r>
          </a:p>
        </p:txBody>
      </p:sp>
      <p:sp>
        <p:nvSpPr>
          <p:cNvPr id="91" name="TextBox 90">
            <a:extLst>
              <a:ext uri="{FF2B5EF4-FFF2-40B4-BE49-F238E27FC236}">
                <a16:creationId xmlns:a16="http://schemas.microsoft.com/office/drawing/2014/main" id="{6D70BE0A-6F25-7259-EE57-2AA0793C797E}"/>
              </a:ext>
            </a:extLst>
          </p:cNvPr>
          <p:cNvSpPr txBox="1"/>
          <p:nvPr/>
        </p:nvSpPr>
        <p:spPr>
          <a:xfrm>
            <a:off x="1891949" y="3458906"/>
            <a:ext cx="5593198"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방법 및 구현</a:t>
            </a:r>
            <a:r>
              <a:rPr lang="en-US" altLang="ko-KR" sz="2000" b="1" dirty="0">
                <a:solidFill>
                  <a:srgbClr val="12275E"/>
                </a:solidFill>
                <a:latin typeface="나눔고딕 ExtraBold" panose="020D0904000000000000" pitchFamily="50" charset="-127"/>
                <a:ea typeface="나눔고딕 ExtraBold" panose="020D0904000000000000" pitchFamily="50" charset="-127"/>
              </a:rPr>
              <a:t> (Methodology &amp; Implementation)</a:t>
            </a:r>
            <a:endParaRPr lang="ko-KR" altLang="en-US" sz="2000" b="1" dirty="0">
              <a:solidFill>
                <a:srgbClr val="12275E"/>
              </a:solidFill>
              <a:latin typeface="나눔고딕 ExtraBold" panose="020D0904000000000000" pitchFamily="50" charset="-127"/>
              <a:ea typeface="나눔고딕 ExtraBold" panose="020D0904000000000000" pitchFamily="50" charset="-127"/>
            </a:endParaRPr>
          </a:p>
        </p:txBody>
      </p:sp>
      <p:sp>
        <p:nvSpPr>
          <p:cNvPr id="92" name="TextBox 91">
            <a:extLst>
              <a:ext uri="{FF2B5EF4-FFF2-40B4-BE49-F238E27FC236}">
                <a16:creationId xmlns:a16="http://schemas.microsoft.com/office/drawing/2014/main" id="{EFCE7C25-4275-8625-A44C-C578BEA75030}"/>
              </a:ext>
            </a:extLst>
          </p:cNvPr>
          <p:cNvSpPr txBox="1"/>
          <p:nvPr/>
        </p:nvSpPr>
        <p:spPr>
          <a:xfrm>
            <a:off x="1911844" y="3839502"/>
            <a:ext cx="4188967"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리뷰 논문의 연구 방법론</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구현 결과</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코드 설명</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등</a:t>
            </a:r>
          </a:p>
        </p:txBody>
      </p:sp>
      <p:sp>
        <p:nvSpPr>
          <p:cNvPr id="93" name="TextBox 92">
            <a:extLst>
              <a:ext uri="{FF2B5EF4-FFF2-40B4-BE49-F238E27FC236}">
                <a16:creationId xmlns:a16="http://schemas.microsoft.com/office/drawing/2014/main" id="{9EB72F57-4BB7-5D88-569B-2F3FC2196FE6}"/>
              </a:ext>
            </a:extLst>
          </p:cNvPr>
          <p:cNvSpPr txBox="1"/>
          <p:nvPr/>
        </p:nvSpPr>
        <p:spPr>
          <a:xfrm>
            <a:off x="1891949" y="4395078"/>
            <a:ext cx="5264583"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실험 구성 및 평가 방법 </a:t>
            </a:r>
            <a:r>
              <a:rPr lang="en-US" altLang="ko-KR" sz="2000" b="1" dirty="0">
                <a:solidFill>
                  <a:srgbClr val="12275E"/>
                </a:solidFill>
                <a:latin typeface="나눔고딕 ExtraBold" panose="020D0904000000000000" pitchFamily="50" charset="-127"/>
                <a:ea typeface="나눔고딕 ExtraBold" panose="020D0904000000000000" pitchFamily="50" charset="-127"/>
              </a:rPr>
              <a:t>(Experiment Settings)</a:t>
            </a:r>
            <a:endParaRPr lang="ko-KR" altLang="en-US" sz="2000" b="1" dirty="0">
              <a:solidFill>
                <a:srgbClr val="12275E"/>
              </a:solidFill>
              <a:latin typeface="나눔고딕 ExtraBold" panose="020D0904000000000000" pitchFamily="50" charset="-127"/>
              <a:ea typeface="나눔고딕 ExtraBold" panose="020D0904000000000000" pitchFamily="50" charset="-127"/>
            </a:endParaRPr>
          </a:p>
        </p:txBody>
      </p:sp>
      <p:sp>
        <p:nvSpPr>
          <p:cNvPr id="94" name="TextBox 93">
            <a:extLst>
              <a:ext uri="{FF2B5EF4-FFF2-40B4-BE49-F238E27FC236}">
                <a16:creationId xmlns:a16="http://schemas.microsoft.com/office/drawing/2014/main" id="{64A24CC2-FBB0-32F4-F482-1EE9DCE1AD24}"/>
              </a:ext>
            </a:extLst>
          </p:cNvPr>
          <p:cNvSpPr txBox="1"/>
          <p:nvPr/>
        </p:nvSpPr>
        <p:spPr>
          <a:xfrm>
            <a:off x="1911844" y="4775674"/>
            <a:ext cx="4164923"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데이터셋</a:t>
            </a:r>
            <a:r>
              <a:rPr lang="en-US" altLang="ko-KR" sz="1400" b="1" dirty="0">
                <a:solidFill>
                  <a:schemeClr val="tx1">
                    <a:lumMod val="65000"/>
                    <a:lumOff val="35000"/>
                  </a:schemeClr>
                </a:solidFill>
                <a:latin typeface="+mn-ea"/>
              </a:rPr>
              <a:t>, </a:t>
            </a:r>
            <a:r>
              <a:rPr lang="ko-KR" altLang="en-US" sz="1400" b="1" dirty="0" err="1">
                <a:solidFill>
                  <a:schemeClr val="tx1">
                    <a:lumMod val="65000"/>
                    <a:lumOff val="35000"/>
                  </a:schemeClr>
                </a:solidFill>
                <a:latin typeface="+mn-ea"/>
              </a:rPr>
              <a:t>하이퍼파라미터</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컴퓨팅 환경</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평가지표</a:t>
            </a:r>
          </a:p>
        </p:txBody>
      </p:sp>
      <p:sp>
        <p:nvSpPr>
          <p:cNvPr id="95" name="TextBox 94">
            <a:extLst>
              <a:ext uri="{FF2B5EF4-FFF2-40B4-BE49-F238E27FC236}">
                <a16:creationId xmlns:a16="http://schemas.microsoft.com/office/drawing/2014/main" id="{CDCD9292-7992-5B6A-A39D-3F6EF1859311}"/>
              </a:ext>
            </a:extLst>
          </p:cNvPr>
          <p:cNvSpPr txBox="1"/>
          <p:nvPr/>
        </p:nvSpPr>
        <p:spPr>
          <a:xfrm>
            <a:off x="1891949" y="5317626"/>
            <a:ext cx="3890809"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결과 및 분석 </a:t>
            </a:r>
            <a:r>
              <a:rPr lang="en-US" altLang="ko-KR" sz="2000" b="1" dirty="0">
                <a:solidFill>
                  <a:srgbClr val="12275E"/>
                </a:solidFill>
                <a:latin typeface="나눔고딕 ExtraBold" panose="020D0904000000000000" pitchFamily="50" charset="-127"/>
                <a:ea typeface="나눔고딕 ExtraBold" panose="020D0904000000000000" pitchFamily="50" charset="-127"/>
              </a:rPr>
              <a:t>(Results &amp; Analysis)</a:t>
            </a:r>
            <a:endParaRPr lang="ko-KR" altLang="en-US" sz="2000" b="1" dirty="0">
              <a:solidFill>
                <a:srgbClr val="12275E"/>
              </a:solidFill>
              <a:latin typeface="나눔고딕 ExtraBold" panose="020D0904000000000000" pitchFamily="50" charset="-127"/>
              <a:ea typeface="나눔고딕 ExtraBold" panose="020D0904000000000000" pitchFamily="50" charset="-127"/>
            </a:endParaRPr>
          </a:p>
        </p:txBody>
      </p:sp>
      <p:sp>
        <p:nvSpPr>
          <p:cNvPr id="96" name="TextBox 95">
            <a:extLst>
              <a:ext uri="{FF2B5EF4-FFF2-40B4-BE49-F238E27FC236}">
                <a16:creationId xmlns:a16="http://schemas.microsoft.com/office/drawing/2014/main" id="{463D5396-8747-F0DB-A672-B9552FEC6550}"/>
              </a:ext>
            </a:extLst>
          </p:cNvPr>
          <p:cNvSpPr txBox="1"/>
          <p:nvPr/>
        </p:nvSpPr>
        <p:spPr>
          <a:xfrm>
            <a:off x="1911844" y="5698222"/>
            <a:ext cx="4219425"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학습 결과</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정확도</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혼동행렬</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비교 평가</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결과 분석</a:t>
            </a:r>
          </a:p>
        </p:txBody>
      </p:sp>
      <p:sp>
        <p:nvSpPr>
          <p:cNvPr id="97" name="제목 96">
            <a:extLst>
              <a:ext uri="{FF2B5EF4-FFF2-40B4-BE49-F238E27FC236}">
                <a16:creationId xmlns:a16="http://schemas.microsoft.com/office/drawing/2014/main" id="{6449DDCE-00F9-EE78-73DB-E3DB540E5CA6}"/>
              </a:ext>
            </a:extLst>
          </p:cNvPr>
          <p:cNvSpPr>
            <a:spLocks noGrp="1"/>
          </p:cNvSpPr>
          <p:nvPr>
            <p:ph type="title"/>
          </p:nvPr>
        </p:nvSpPr>
        <p:spPr/>
        <p:txBody>
          <a:bodyPr/>
          <a:lstStyle/>
          <a:p>
            <a:r>
              <a:rPr lang="ko-KR" altLang="en-US" dirty="0"/>
              <a:t>목차</a:t>
            </a:r>
          </a:p>
        </p:txBody>
      </p:sp>
    </p:spTree>
    <p:extLst>
      <p:ext uri="{BB962C8B-B14F-4D97-AF65-F5344CB8AC3E}">
        <p14:creationId xmlns:p14="http://schemas.microsoft.com/office/powerpoint/2010/main" val="180374368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A1D83-2215-9D65-DD4B-4361903E640B}"/>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689FB153-9606-609F-6DAB-06727CD4A477}"/>
              </a:ext>
            </a:extLst>
          </p:cNvPr>
          <p:cNvSpPr txBox="1">
            <a:spLocks noChangeArrowheads="1"/>
          </p:cNvSpPr>
          <p:nvPr/>
        </p:nvSpPr>
        <p:spPr bwMode="auto">
          <a:xfrm>
            <a:off x="400012" y="1088974"/>
            <a:ext cx="7862029" cy="721801"/>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실제 코드 구현</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1) Feature Pyramid Network(FPN) </a:t>
            </a:r>
            <a:r>
              <a:rPr lang="ko-KR" altLang="en-US" sz="1600" kern="0" dirty="0">
                <a:solidFill>
                  <a:schemeClr val="tx1"/>
                </a:solidFill>
                <a:latin typeface="+mn-ea"/>
                <a:ea typeface="+mn-ea"/>
              </a:rPr>
              <a:t>개선 부분</a:t>
            </a:r>
            <a:r>
              <a:rPr lang="en-US" altLang="ko-KR" sz="1600" kern="0" dirty="0">
                <a:solidFill>
                  <a:schemeClr val="tx1"/>
                </a:solidFill>
                <a:latin typeface="+mn-ea"/>
                <a:ea typeface="+mn-ea"/>
              </a:rPr>
              <a:t> </a:t>
            </a:r>
          </a:p>
        </p:txBody>
      </p:sp>
      <p:sp>
        <p:nvSpPr>
          <p:cNvPr id="2" name="제목 1">
            <a:extLst>
              <a:ext uri="{FF2B5EF4-FFF2-40B4-BE49-F238E27FC236}">
                <a16:creationId xmlns:a16="http://schemas.microsoft.com/office/drawing/2014/main" id="{8C779116-5989-FF91-BDE7-3ED5A812580C}"/>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3" name="그림 2">
            <a:extLst>
              <a:ext uri="{FF2B5EF4-FFF2-40B4-BE49-F238E27FC236}">
                <a16:creationId xmlns:a16="http://schemas.microsoft.com/office/drawing/2014/main" id="{41C26077-9BCE-24AA-0067-5F23B5275DDF}"/>
              </a:ext>
            </a:extLst>
          </p:cNvPr>
          <p:cNvPicPr>
            <a:picLocks noChangeAspect="1"/>
          </p:cNvPicPr>
          <p:nvPr/>
        </p:nvPicPr>
        <p:blipFill>
          <a:blip r:embed="rId3"/>
          <a:stretch>
            <a:fillRect/>
          </a:stretch>
        </p:blipFill>
        <p:spPr>
          <a:xfrm>
            <a:off x="521955" y="1987971"/>
            <a:ext cx="3690041" cy="3981360"/>
          </a:xfrm>
          <a:prstGeom prst="rect">
            <a:avLst/>
          </a:prstGeom>
        </p:spPr>
      </p:pic>
      <p:pic>
        <p:nvPicPr>
          <p:cNvPr id="4" name="그림 3">
            <a:extLst>
              <a:ext uri="{FF2B5EF4-FFF2-40B4-BE49-F238E27FC236}">
                <a16:creationId xmlns:a16="http://schemas.microsoft.com/office/drawing/2014/main" id="{D07231AD-51DA-1E5A-96C8-0B908B3BB5B1}"/>
              </a:ext>
            </a:extLst>
          </p:cNvPr>
          <p:cNvPicPr>
            <a:picLocks noChangeAspect="1"/>
          </p:cNvPicPr>
          <p:nvPr/>
        </p:nvPicPr>
        <p:blipFill>
          <a:blip r:embed="rId4"/>
          <a:stretch>
            <a:fillRect/>
          </a:stretch>
        </p:blipFill>
        <p:spPr>
          <a:xfrm>
            <a:off x="4331026" y="1987971"/>
            <a:ext cx="4590051" cy="3892408"/>
          </a:xfrm>
          <a:prstGeom prst="rect">
            <a:avLst/>
          </a:prstGeom>
        </p:spPr>
      </p:pic>
      <p:sp>
        <p:nvSpPr>
          <p:cNvPr id="5" name="직사각형 4">
            <a:extLst>
              <a:ext uri="{FF2B5EF4-FFF2-40B4-BE49-F238E27FC236}">
                <a16:creationId xmlns:a16="http://schemas.microsoft.com/office/drawing/2014/main" id="{CA682697-D7C6-DE7B-F5CD-E973C6DD72FA}"/>
              </a:ext>
            </a:extLst>
          </p:cNvPr>
          <p:cNvSpPr/>
          <p:nvPr/>
        </p:nvSpPr>
        <p:spPr bwMode="auto">
          <a:xfrm>
            <a:off x="791957" y="3752850"/>
            <a:ext cx="3330037" cy="216156"/>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6" name="직사각형 5">
            <a:extLst>
              <a:ext uri="{FF2B5EF4-FFF2-40B4-BE49-F238E27FC236}">
                <a16:creationId xmlns:a16="http://schemas.microsoft.com/office/drawing/2014/main" id="{300BD80B-7102-06BE-D290-D951E60A0DE5}"/>
              </a:ext>
            </a:extLst>
          </p:cNvPr>
          <p:cNvSpPr/>
          <p:nvPr/>
        </p:nvSpPr>
        <p:spPr bwMode="auto">
          <a:xfrm>
            <a:off x="4481999" y="2798993"/>
            <a:ext cx="2610029" cy="882420"/>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8" name="TextBox 7">
            <a:extLst>
              <a:ext uri="{FF2B5EF4-FFF2-40B4-BE49-F238E27FC236}">
                <a16:creationId xmlns:a16="http://schemas.microsoft.com/office/drawing/2014/main" id="{664465E4-5E23-4954-4ED5-B76B3655A791}"/>
              </a:ext>
            </a:extLst>
          </p:cNvPr>
          <p:cNvSpPr txBox="1"/>
          <p:nvPr/>
        </p:nvSpPr>
        <p:spPr>
          <a:xfrm>
            <a:off x="7178292" y="2815597"/>
            <a:ext cx="1742785" cy="276999"/>
          </a:xfrm>
          <a:prstGeom prst="rect">
            <a:avLst/>
          </a:prstGeom>
          <a:noFill/>
        </p:spPr>
        <p:txBody>
          <a:bodyPr wrap="none" rtlCol="0">
            <a:spAutoFit/>
          </a:bodyPr>
          <a:lstStyle/>
          <a:p>
            <a:r>
              <a:rPr lang="ko-KR" altLang="en-US" sz="1200" dirty="0">
                <a:solidFill>
                  <a:srgbClr val="FF0000"/>
                </a:solidFill>
              </a:rPr>
              <a:t>상</a:t>
            </a:r>
            <a:r>
              <a:rPr lang="en-US" altLang="ko-KR" sz="1200" dirty="0">
                <a:solidFill>
                  <a:srgbClr val="FF0000"/>
                </a:solidFill>
              </a:rPr>
              <a:t>/</a:t>
            </a:r>
            <a:r>
              <a:rPr lang="ko-KR" altLang="en-US" sz="1200" dirty="0">
                <a:solidFill>
                  <a:srgbClr val="FF0000"/>
                </a:solidFill>
              </a:rPr>
              <a:t>하위 레벨 특징 결합</a:t>
            </a:r>
          </a:p>
        </p:txBody>
      </p:sp>
      <p:sp>
        <p:nvSpPr>
          <p:cNvPr id="9" name="TextBox 8">
            <a:extLst>
              <a:ext uri="{FF2B5EF4-FFF2-40B4-BE49-F238E27FC236}">
                <a16:creationId xmlns:a16="http://schemas.microsoft.com/office/drawing/2014/main" id="{0168D18E-AF92-6256-6E19-0F3453EB9DB8}"/>
              </a:ext>
            </a:extLst>
          </p:cNvPr>
          <p:cNvSpPr txBox="1"/>
          <p:nvPr/>
        </p:nvSpPr>
        <p:spPr>
          <a:xfrm>
            <a:off x="7307333" y="3338999"/>
            <a:ext cx="1484702" cy="461665"/>
          </a:xfrm>
          <a:prstGeom prst="rect">
            <a:avLst/>
          </a:prstGeom>
          <a:noFill/>
        </p:spPr>
        <p:txBody>
          <a:bodyPr wrap="none" rtlCol="0">
            <a:spAutoFit/>
          </a:bodyPr>
          <a:lstStyle/>
          <a:p>
            <a:r>
              <a:rPr lang="ko-KR" altLang="en-US" sz="1200" dirty="0">
                <a:solidFill>
                  <a:srgbClr val="FF0000"/>
                </a:solidFill>
              </a:rPr>
              <a:t>최종 출력을 </a:t>
            </a:r>
            <a:endParaRPr lang="en-US" altLang="ko-KR" sz="1200" dirty="0">
              <a:solidFill>
                <a:srgbClr val="FF0000"/>
              </a:solidFill>
            </a:endParaRPr>
          </a:p>
          <a:p>
            <a:r>
              <a:rPr lang="en-US" altLang="ko-KR" sz="1200" dirty="0">
                <a:solidFill>
                  <a:srgbClr val="FF0000"/>
                </a:solidFill>
              </a:rPr>
              <a:t>Detect </a:t>
            </a:r>
            <a:r>
              <a:rPr lang="ko-KR" altLang="en-US" sz="1200" dirty="0">
                <a:solidFill>
                  <a:srgbClr val="FF0000"/>
                </a:solidFill>
              </a:rPr>
              <a:t>함수에 전달</a:t>
            </a:r>
          </a:p>
        </p:txBody>
      </p:sp>
      <p:sp>
        <p:nvSpPr>
          <p:cNvPr id="10" name="직사각형 9">
            <a:extLst>
              <a:ext uri="{FF2B5EF4-FFF2-40B4-BE49-F238E27FC236}">
                <a16:creationId xmlns:a16="http://schemas.microsoft.com/office/drawing/2014/main" id="{00D4C057-EDD4-7910-A9A0-F28BA913416A}"/>
              </a:ext>
            </a:extLst>
          </p:cNvPr>
          <p:cNvSpPr/>
          <p:nvPr/>
        </p:nvSpPr>
        <p:spPr bwMode="auto">
          <a:xfrm>
            <a:off x="971960" y="4059007"/>
            <a:ext cx="2250025" cy="720008"/>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11" name="TextBox 10">
            <a:extLst>
              <a:ext uri="{FF2B5EF4-FFF2-40B4-BE49-F238E27FC236}">
                <a16:creationId xmlns:a16="http://schemas.microsoft.com/office/drawing/2014/main" id="{6936F847-7BC9-AB70-8F2B-C90E9AFFA678}"/>
              </a:ext>
            </a:extLst>
          </p:cNvPr>
          <p:cNvSpPr txBox="1"/>
          <p:nvPr/>
        </p:nvSpPr>
        <p:spPr>
          <a:xfrm>
            <a:off x="709104" y="4059007"/>
            <a:ext cx="3493713" cy="461665"/>
          </a:xfrm>
          <a:prstGeom prst="rect">
            <a:avLst/>
          </a:prstGeom>
          <a:noFill/>
        </p:spPr>
        <p:txBody>
          <a:bodyPr wrap="none" rtlCol="0">
            <a:spAutoFit/>
          </a:bodyPr>
          <a:lstStyle/>
          <a:p>
            <a:r>
              <a:rPr lang="en-US" altLang="ko-KR" sz="1200" dirty="0">
                <a:solidFill>
                  <a:srgbClr val="FF0000"/>
                </a:solidFill>
              </a:rPr>
              <a:t>FPN </a:t>
            </a:r>
            <a:r>
              <a:rPr lang="ko-KR" altLang="en-US" sz="1200" dirty="0">
                <a:solidFill>
                  <a:srgbClr val="FF0000"/>
                </a:solidFill>
              </a:rPr>
              <a:t>필요한 모듈 정의</a:t>
            </a:r>
            <a:endParaRPr lang="en-US" altLang="ko-KR" sz="1200" dirty="0">
              <a:solidFill>
                <a:srgbClr val="FF0000"/>
              </a:solidFill>
            </a:endParaRPr>
          </a:p>
          <a:p>
            <a:r>
              <a:rPr lang="en-US" altLang="ko-KR" sz="1200" dirty="0">
                <a:solidFill>
                  <a:srgbClr val="FF0000"/>
                </a:solidFill>
              </a:rPr>
              <a:t>C3 </a:t>
            </a:r>
            <a:r>
              <a:rPr lang="ko-KR" altLang="en-US" sz="1200" dirty="0">
                <a:solidFill>
                  <a:srgbClr val="FF0000"/>
                </a:solidFill>
              </a:rPr>
              <a:t>모듈 </a:t>
            </a:r>
            <a:r>
              <a:rPr lang="en-US" altLang="ko-KR" sz="1200" dirty="0">
                <a:solidFill>
                  <a:srgbClr val="FF0000"/>
                </a:solidFill>
              </a:rPr>
              <a:t>=&gt; YOLOv5</a:t>
            </a:r>
            <a:r>
              <a:rPr lang="ko-KR" altLang="en-US" sz="1200" dirty="0">
                <a:solidFill>
                  <a:srgbClr val="FF0000"/>
                </a:solidFill>
              </a:rPr>
              <a:t>에서 특징 통합 및 전달 역할</a:t>
            </a:r>
          </a:p>
        </p:txBody>
      </p:sp>
    </p:spTree>
    <p:extLst>
      <p:ext uri="{BB962C8B-B14F-4D97-AF65-F5344CB8AC3E}">
        <p14:creationId xmlns:p14="http://schemas.microsoft.com/office/powerpoint/2010/main" val="209352507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6F886-90C5-AE30-8DCB-D387BED9714C}"/>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7F310EB4-64A5-D0C4-7638-8202CACDFF16}"/>
              </a:ext>
            </a:extLst>
          </p:cNvPr>
          <p:cNvSpPr txBox="1">
            <a:spLocks noChangeArrowheads="1"/>
          </p:cNvSpPr>
          <p:nvPr/>
        </p:nvSpPr>
        <p:spPr bwMode="auto">
          <a:xfrm>
            <a:off x="400012" y="1088974"/>
            <a:ext cx="7862029" cy="721801"/>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실제 코드 구현</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2) </a:t>
            </a:r>
            <a:r>
              <a:rPr lang="en-US" altLang="ko-KR" sz="1600" kern="0" dirty="0" err="1">
                <a:solidFill>
                  <a:schemeClr val="tx1"/>
                </a:solidFill>
                <a:latin typeface="+mn-ea"/>
                <a:ea typeface="+mn-ea"/>
              </a:rPr>
              <a:t>CIoU</a:t>
            </a:r>
            <a:r>
              <a:rPr lang="en-US" altLang="ko-KR" sz="1600" kern="0" dirty="0">
                <a:solidFill>
                  <a:schemeClr val="tx1"/>
                </a:solidFill>
                <a:latin typeface="+mn-ea"/>
                <a:ea typeface="+mn-ea"/>
              </a:rPr>
              <a:t> </a:t>
            </a:r>
            <a:r>
              <a:rPr lang="ko-KR" altLang="en-US" sz="1600" kern="0" dirty="0">
                <a:solidFill>
                  <a:schemeClr val="tx1"/>
                </a:solidFill>
                <a:latin typeface="+mn-ea"/>
                <a:ea typeface="+mn-ea"/>
              </a:rPr>
              <a:t>손실 함수 개선 부분</a:t>
            </a:r>
            <a:endParaRPr lang="en-US" altLang="ko-KR" sz="1600" kern="0" dirty="0">
              <a:solidFill>
                <a:schemeClr val="tx1"/>
              </a:solidFill>
              <a:latin typeface="+mn-ea"/>
              <a:ea typeface="+mn-ea"/>
            </a:endParaRPr>
          </a:p>
        </p:txBody>
      </p:sp>
      <p:sp>
        <p:nvSpPr>
          <p:cNvPr id="2" name="제목 1">
            <a:extLst>
              <a:ext uri="{FF2B5EF4-FFF2-40B4-BE49-F238E27FC236}">
                <a16:creationId xmlns:a16="http://schemas.microsoft.com/office/drawing/2014/main" id="{313CAC79-580C-DACD-72B6-28E1B88628DD}"/>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3" name="그림 2">
            <a:extLst>
              <a:ext uri="{FF2B5EF4-FFF2-40B4-BE49-F238E27FC236}">
                <a16:creationId xmlns:a16="http://schemas.microsoft.com/office/drawing/2014/main" id="{A45EBB2C-A594-E8F7-CB83-30B3C2816B58}"/>
              </a:ext>
            </a:extLst>
          </p:cNvPr>
          <p:cNvPicPr>
            <a:picLocks noChangeAspect="1"/>
          </p:cNvPicPr>
          <p:nvPr/>
        </p:nvPicPr>
        <p:blipFill>
          <a:blip r:embed="rId3"/>
          <a:stretch>
            <a:fillRect/>
          </a:stretch>
        </p:blipFill>
        <p:spPr>
          <a:xfrm>
            <a:off x="161951" y="1898983"/>
            <a:ext cx="4860054" cy="4305321"/>
          </a:xfrm>
          <a:prstGeom prst="rect">
            <a:avLst/>
          </a:prstGeom>
        </p:spPr>
      </p:pic>
      <p:pic>
        <p:nvPicPr>
          <p:cNvPr id="4" name="그림 3">
            <a:extLst>
              <a:ext uri="{FF2B5EF4-FFF2-40B4-BE49-F238E27FC236}">
                <a16:creationId xmlns:a16="http://schemas.microsoft.com/office/drawing/2014/main" id="{CFF16DA1-0F24-8637-4910-B753E36932E0}"/>
              </a:ext>
            </a:extLst>
          </p:cNvPr>
          <p:cNvPicPr>
            <a:picLocks noChangeAspect="1"/>
          </p:cNvPicPr>
          <p:nvPr/>
        </p:nvPicPr>
        <p:blipFill rotWithShape="1">
          <a:blip r:embed="rId4"/>
          <a:srcRect l="3083"/>
          <a:stretch/>
        </p:blipFill>
        <p:spPr>
          <a:xfrm>
            <a:off x="4386799" y="3337206"/>
            <a:ext cx="4593936" cy="2819923"/>
          </a:xfrm>
          <a:prstGeom prst="rect">
            <a:avLst/>
          </a:prstGeom>
        </p:spPr>
      </p:pic>
      <p:sp>
        <p:nvSpPr>
          <p:cNvPr id="5" name="직사각형 4">
            <a:extLst>
              <a:ext uri="{FF2B5EF4-FFF2-40B4-BE49-F238E27FC236}">
                <a16:creationId xmlns:a16="http://schemas.microsoft.com/office/drawing/2014/main" id="{A6FF51FC-948A-13A6-C184-0323DE6631E5}"/>
              </a:ext>
            </a:extLst>
          </p:cNvPr>
          <p:cNvSpPr/>
          <p:nvPr/>
        </p:nvSpPr>
        <p:spPr bwMode="auto">
          <a:xfrm>
            <a:off x="521955" y="5947234"/>
            <a:ext cx="3690041" cy="27000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6" name="직사각형 5">
            <a:extLst>
              <a:ext uri="{FF2B5EF4-FFF2-40B4-BE49-F238E27FC236}">
                <a16:creationId xmlns:a16="http://schemas.microsoft.com/office/drawing/2014/main" id="{1F7AE8E0-116B-E73F-B0F7-F5CECE0A4E69}"/>
              </a:ext>
            </a:extLst>
          </p:cNvPr>
          <p:cNvSpPr/>
          <p:nvPr/>
        </p:nvSpPr>
        <p:spPr bwMode="auto">
          <a:xfrm>
            <a:off x="4690390" y="3357271"/>
            <a:ext cx="3751653" cy="27000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Tree>
    <p:extLst>
      <p:ext uri="{BB962C8B-B14F-4D97-AF65-F5344CB8AC3E}">
        <p14:creationId xmlns:p14="http://schemas.microsoft.com/office/powerpoint/2010/main" val="314957751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6F6F3-1AFB-36F0-45A7-984529D655B7}"/>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82DFF9BA-8BBB-09BE-DA70-D12166E85124}"/>
              </a:ext>
            </a:extLst>
          </p:cNvPr>
          <p:cNvSpPr txBox="1">
            <a:spLocks noChangeArrowheads="1"/>
          </p:cNvSpPr>
          <p:nvPr/>
        </p:nvSpPr>
        <p:spPr bwMode="auto">
          <a:xfrm>
            <a:off x="400012" y="1088974"/>
            <a:ext cx="7862029" cy="75713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실제 코드 구현</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3) </a:t>
            </a:r>
            <a:r>
              <a:rPr lang="ko-KR" altLang="en-US" sz="1600" kern="0" dirty="0" err="1">
                <a:solidFill>
                  <a:schemeClr val="tx1"/>
                </a:solidFill>
                <a:latin typeface="+mn-ea"/>
                <a:ea typeface="+mn-ea"/>
              </a:rPr>
              <a:t>데이터셋</a:t>
            </a:r>
            <a:r>
              <a:rPr lang="en-US" altLang="ko-KR" sz="1600" kern="0" dirty="0">
                <a:solidFill>
                  <a:schemeClr val="tx1"/>
                </a:solidFill>
                <a:latin typeface="+mn-ea"/>
                <a:ea typeface="+mn-ea"/>
              </a:rPr>
              <a:t>_1</a:t>
            </a:r>
          </a:p>
        </p:txBody>
      </p:sp>
      <p:sp>
        <p:nvSpPr>
          <p:cNvPr id="2" name="제목 1">
            <a:extLst>
              <a:ext uri="{FF2B5EF4-FFF2-40B4-BE49-F238E27FC236}">
                <a16:creationId xmlns:a16="http://schemas.microsoft.com/office/drawing/2014/main" id="{657E94FE-2FD9-9673-779A-03D4C3606754}"/>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4" name="그림 3"/>
          <p:cNvPicPr>
            <a:picLocks noChangeAspect="1"/>
          </p:cNvPicPr>
          <p:nvPr/>
        </p:nvPicPr>
        <p:blipFill rotWithShape="1">
          <a:blip r:embed="rId3"/>
          <a:srcRect l="24497" t="-54" b="3992"/>
          <a:stretch/>
        </p:blipFill>
        <p:spPr>
          <a:xfrm>
            <a:off x="355895" y="1988984"/>
            <a:ext cx="4160908" cy="3977047"/>
          </a:xfrm>
          <a:prstGeom prst="rect">
            <a:avLst/>
          </a:prstGeom>
        </p:spPr>
      </p:pic>
      <p:pic>
        <p:nvPicPr>
          <p:cNvPr id="8" name="그림 7"/>
          <p:cNvPicPr>
            <a:picLocks noChangeAspect="1"/>
          </p:cNvPicPr>
          <p:nvPr/>
        </p:nvPicPr>
        <p:blipFill>
          <a:blip r:embed="rId4"/>
          <a:stretch>
            <a:fillRect/>
          </a:stretch>
        </p:blipFill>
        <p:spPr>
          <a:xfrm>
            <a:off x="4662001" y="1982096"/>
            <a:ext cx="4230047" cy="3983935"/>
          </a:xfrm>
          <a:prstGeom prst="rect">
            <a:avLst/>
          </a:prstGeom>
        </p:spPr>
      </p:pic>
    </p:spTree>
    <p:extLst>
      <p:ext uri="{BB962C8B-B14F-4D97-AF65-F5344CB8AC3E}">
        <p14:creationId xmlns:p14="http://schemas.microsoft.com/office/powerpoint/2010/main" val="76649544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EB763-52FF-4F69-BD02-C9CD71B1C2AC}"/>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9D2D980C-892F-0D94-8F87-3801C0009795}"/>
              </a:ext>
            </a:extLst>
          </p:cNvPr>
          <p:cNvSpPr txBox="1">
            <a:spLocks noChangeArrowheads="1"/>
          </p:cNvSpPr>
          <p:nvPr/>
        </p:nvSpPr>
        <p:spPr bwMode="auto">
          <a:xfrm>
            <a:off x="400012" y="1088974"/>
            <a:ext cx="7862029" cy="75713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실제 코드 구현</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4) </a:t>
            </a:r>
            <a:r>
              <a:rPr lang="ko-KR" altLang="en-US" sz="1600" kern="0" dirty="0">
                <a:solidFill>
                  <a:schemeClr val="tx1"/>
                </a:solidFill>
                <a:latin typeface="+mn-ea"/>
                <a:ea typeface="+mn-ea"/>
              </a:rPr>
              <a:t>모델 학습</a:t>
            </a:r>
            <a:endParaRPr lang="en-US" altLang="ko-KR" sz="1600" kern="0" dirty="0">
              <a:solidFill>
                <a:schemeClr val="tx1"/>
              </a:solidFill>
              <a:latin typeface="+mn-ea"/>
              <a:ea typeface="+mn-ea"/>
            </a:endParaRPr>
          </a:p>
        </p:txBody>
      </p:sp>
      <p:sp>
        <p:nvSpPr>
          <p:cNvPr id="2" name="제목 1">
            <a:extLst>
              <a:ext uri="{FF2B5EF4-FFF2-40B4-BE49-F238E27FC236}">
                <a16:creationId xmlns:a16="http://schemas.microsoft.com/office/drawing/2014/main" id="{D58D9588-0C7E-AC73-9BF0-C447C8490C28}"/>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3" name="그림 2"/>
          <p:cNvPicPr>
            <a:picLocks noChangeAspect="1"/>
          </p:cNvPicPr>
          <p:nvPr/>
        </p:nvPicPr>
        <p:blipFill rotWithShape="1">
          <a:blip r:embed="rId3"/>
          <a:srcRect t="42749"/>
          <a:stretch/>
        </p:blipFill>
        <p:spPr>
          <a:xfrm>
            <a:off x="701957" y="3724955"/>
            <a:ext cx="8000950" cy="2410631"/>
          </a:xfrm>
          <a:prstGeom prst="rect">
            <a:avLst/>
          </a:prstGeom>
        </p:spPr>
      </p:pic>
      <p:pic>
        <p:nvPicPr>
          <p:cNvPr id="4" name="그림 3"/>
          <p:cNvPicPr>
            <a:picLocks noChangeAspect="1"/>
          </p:cNvPicPr>
          <p:nvPr/>
        </p:nvPicPr>
        <p:blipFill>
          <a:blip r:embed="rId4"/>
          <a:stretch>
            <a:fillRect/>
          </a:stretch>
        </p:blipFill>
        <p:spPr>
          <a:xfrm>
            <a:off x="701957" y="1888459"/>
            <a:ext cx="5310059" cy="1798814"/>
          </a:xfrm>
          <a:prstGeom prst="rect">
            <a:avLst/>
          </a:prstGeom>
        </p:spPr>
      </p:pic>
    </p:spTree>
    <p:extLst>
      <p:ext uri="{BB962C8B-B14F-4D97-AF65-F5344CB8AC3E}">
        <p14:creationId xmlns:p14="http://schemas.microsoft.com/office/powerpoint/2010/main" val="194755208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6F6F3-1AFB-36F0-45A7-984529D655B7}"/>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82DFF9BA-8BBB-09BE-DA70-D12166E85124}"/>
              </a:ext>
            </a:extLst>
          </p:cNvPr>
          <p:cNvSpPr txBox="1">
            <a:spLocks noChangeArrowheads="1"/>
          </p:cNvSpPr>
          <p:nvPr/>
        </p:nvSpPr>
        <p:spPr bwMode="auto">
          <a:xfrm>
            <a:off x="400012" y="1088974"/>
            <a:ext cx="7862029" cy="75713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실제 코드 구현</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5) </a:t>
            </a:r>
            <a:r>
              <a:rPr lang="ko-KR" altLang="en-US" sz="1600" kern="0" dirty="0">
                <a:solidFill>
                  <a:schemeClr val="tx1"/>
                </a:solidFill>
                <a:latin typeface="+mn-ea"/>
                <a:ea typeface="+mn-ea"/>
              </a:rPr>
              <a:t>결과 확인</a:t>
            </a:r>
            <a:endParaRPr lang="en-US" altLang="ko-KR" sz="1600" kern="0" dirty="0">
              <a:solidFill>
                <a:schemeClr val="tx1"/>
              </a:solidFill>
              <a:latin typeface="+mn-ea"/>
              <a:ea typeface="+mn-ea"/>
            </a:endParaRPr>
          </a:p>
        </p:txBody>
      </p:sp>
      <p:sp>
        <p:nvSpPr>
          <p:cNvPr id="2" name="제목 1">
            <a:extLst>
              <a:ext uri="{FF2B5EF4-FFF2-40B4-BE49-F238E27FC236}">
                <a16:creationId xmlns:a16="http://schemas.microsoft.com/office/drawing/2014/main" id="{657E94FE-2FD9-9673-779A-03D4C3606754}"/>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3" name="그림 2"/>
          <p:cNvPicPr>
            <a:picLocks noChangeAspect="1"/>
          </p:cNvPicPr>
          <p:nvPr/>
        </p:nvPicPr>
        <p:blipFill>
          <a:blip r:embed="rId3"/>
          <a:stretch>
            <a:fillRect/>
          </a:stretch>
        </p:blipFill>
        <p:spPr>
          <a:xfrm>
            <a:off x="611956" y="1845408"/>
            <a:ext cx="8312034" cy="4327438"/>
          </a:xfrm>
          <a:prstGeom prst="rect">
            <a:avLst/>
          </a:prstGeom>
        </p:spPr>
      </p:pic>
      <p:sp>
        <p:nvSpPr>
          <p:cNvPr id="5" name="직사각형 4"/>
          <p:cNvSpPr/>
          <p:nvPr/>
        </p:nvSpPr>
        <p:spPr bwMode="auto">
          <a:xfrm>
            <a:off x="632460" y="5409022"/>
            <a:ext cx="5554980" cy="709838"/>
          </a:xfrm>
          <a:prstGeom prst="rect">
            <a:avLst/>
          </a:prstGeom>
          <a:noFill/>
          <a:ln w="28575" cap="flat" cmpd="sng" algn="ctr">
            <a:solidFill>
              <a:srgbClr val="FFFF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Tree>
    <p:extLst>
      <p:ext uri="{BB962C8B-B14F-4D97-AF65-F5344CB8AC3E}">
        <p14:creationId xmlns:p14="http://schemas.microsoft.com/office/powerpoint/2010/main" val="339953799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6F6F3-1AFB-36F0-45A7-984529D655B7}"/>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82DFF9BA-8BBB-09BE-DA70-D12166E85124}"/>
              </a:ext>
            </a:extLst>
          </p:cNvPr>
          <p:cNvSpPr txBox="1">
            <a:spLocks noChangeArrowheads="1"/>
          </p:cNvSpPr>
          <p:nvPr/>
        </p:nvSpPr>
        <p:spPr bwMode="auto">
          <a:xfrm>
            <a:off x="400012" y="1088974"/>
            <a:ext cx="7862029" cy="75713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실제 코드 구현</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6) </a:t>
            </a:r>
            <a:r>
              <a:rPr lang="ko-KR" altLang="en-US" sz="1600" kern="0" dirty="0">
                <a:solidFill>
                  <a:schemeClr val="tx1"/>
                </a:solidFill>
                <a:latin typeface="+mn-ea"/>
                <a:ea typeface="+mn-ea"/>
              </a:rPr>
              <a:t>원인</a:t>
            </a:r>
            <a:endParaRPr lang="en-US" altLang="ko-KR" sz="1600" kern="0" dirty="0">
              <a:solidFill>
                <a:schemeClr val="tx1"/>
              </a:solidFill>
              <a:latin typeface="+mn-ea"/>
              <a:ea typeface="+mn-ea"/>
            </a:endParaRPr>
          </a:p>
        </p:txBody>
      </p:sp>
      <p:sp>
        <p:nvSpPr>
          <p:cNvPr id="2" name="제목 1">
            <a:extLst>
              <a:ext uri="{FF2B5EF4-FFF2-40B4-BE49-F238E27FC236}">
                <a16:creationId xmlns:a16="http://schemas.microsoft.com/office/drawing/2014/main" id="{657E94FE-2FD9-9673-779A-03D4C3606754}"/>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4" name="그림 3"/>
          <p:cNvPicPr>
            <a:picLocks noChangeAspect="1"/>
          </p:cNvPicPr>
          <p:nvPr/>
        </p:nvPicPr>
        <p:blipFill>
          <a:blip r:embed="rId3"/>
          <a:stretch>
            <a:fillRect/>
          </a:stretch>
        </p:blipFill>
        <p:spPr>
          <a:xfrm>
            <a:off x="332383" y="1876420"/>
            <a:ext cx="3883190" cy="3600040"/>
          </a:xfrm>
          <a:prstGeom prst="rect">
            <a:avLst/>
          </a:prstGeom>
        </p:spPr>
      </p:pic>
      <p:sp>
        <p:nvSpPr>
          <p:cNvPr id="6" name="TextBox 5"/>
          <p:cNvSpPr txBox="1"/>
          <p:nvPr/>
        </p:nvSpPr>
        <p:spPr>
          <a:xfrm>
            <a:off x="892836" y="5589024"/>
            <a:ext cx="2326342" cy="369332"/>
          </a:xfrm>
          <a:prstGeom prst="rect">
            <a:avLst/>
          </a:prstGeom>
          <a:noFill/>
        </p:spPr>
        <p:txBody>
          <a:bodyPr wrap="none" rtlCol="0">
            <a:spAutoFit/>
          </a:bodyPr>
          <a:lstStyle/>
          <a:p>
            <a:r>
              <a:rPr lang="en-US" altLang="ko-KR" b="1" dirty="0">
                <a:solidFill>
                  <a:schemeClr val="tx1"/>
                </a:solidFill>
              </a:rPr>
              <a:t>Valid - Missing hole</a:t>
            </a:r>
            <a:endParaRPr lang="ko-KR" altLang="en-US" b="1" dirty="0">
              <a:solidFill>
                <a:schemeClr val="tx1"/>
              </a:solidFill>
            </a:endParaRPr>
          </a:p>
        </p:txBody>
      </p:sp>
      <p:pic>
        <p:nvPicPr>
          <p:cNvPr id="8" name="그림 7"/>
          <p:cNvPicPr>
            <a:picLocks noChangeAspect="1"/>
          </p:cNvPicPr>
          <p:nvPr/>
        </p:nvPicPr>
        <p:blipFill>
          <a:blip r:embed="rId4"/>
          <a:stretch>
            <a:fillRect/>
          </a:stretch>
        </p:blipFill>
        <p:spPr>
          <a:xfrm>
            <a:off x="4321315" y="1876420"/>
            <a:ext cx="4390731" cy="3600040"/>
          </a:xfrm>
          <a:prstGeom prst="rect">
            <a:avLst/>
          </a:prstGeom>
        </p:spPr>
      </p:pic>
      <p:sp>
        <p:nvSpPr>
          <p:cNvPr id="9" name="TextBox 8"/>
          <p:cNvSpPr txBox="1"/>
          <p:nvPr/>
        </p:nvSpPr>
        <p:spPr>
          <a:xfrm>
            <a:off x="5424040" y="5570294"/>
            <a:ext cx="2185278" cy="369332"/>
          </a:xfrm>
          <a:prstGeom prst="rect">
            <a:avLst/>
          </a:prstGeom>
          <a:noFill/>
        </p:spPr>
        <p:txBody>
          <a:bodyPr wrap="none" rtlCol="0">
            <a:spAutoFit/>
          </a:bodyPr>
          <a:lstStyle/>
          <a:p>
            <a:r>
              <a:rPr lang="en-US" altLang="ko-KR" b="1" dirty="0">
                <a:solidFill>
                  <a:schemeClr val="tx1"/>
                </a:solidFill>
              </a:rPr>
              <a:t>Valid – Mouse bite</a:t>
            </a:r>
            <a:endParaRPr lang="ko-KR" altLang="en-US" b="1" dirty="0">
              <a:solidFill>
                <a:schemeClr val="tx1"/>
              </a:solidFill>
            </a:endParaRPr>
          </a:p>
        </p:txBody>
      </p:sp>
    </p:spTree>
    <p:extLst>
      <p:ext uri="{BB962C8B-B14F-4D97-AF65-F5344CB8AC3E}">
        <p14:creationId xmlns:p14="http://schemas.microsoft.com/office/powerpoint/2010/main" val="111422536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6F6F3-1AFB-36F0-45A7-984529D655B7}"/>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82DFF9BA-8BBB-09BE-DA70-D12166E85124}"/>
              </a:ext>
            </a:extLst>
          </p:cNvPr>
          <p:cNvSpPr txBox="1">
            <a:spLocks noChangeArrowheads="1"/>
          </p:cNvSpPr>
          <p:nvPr/>
        </p:nvSpPr>
        <p:spPr bwMode="auto">
          <a:xfrm>
            <a:off x="400012" y="1088974"/>
            <a:ext cx="7862029" cy="75713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실제 코드 구현</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rPr>
              <a:t>7) </a:t>
            </a:r>
            <a:r>
              <a:rPr lang="ko-KR" altLang="en-US" sz="1600" kern="0" dirty="0" err="1">
                <a:solidFill>
                  <a:schemeClr val="tx1"/>
                </a:solidFill>
                <a:latin typeface="+mn-ea"/>
              </a:rPr>
              <a:t>데이터셋</a:t>
            </a:r>
            <a:r>
              <a:rPr lang="en-US" altLang="ko-KR" sz="1600" kern="0" dirty="0">
                <a:solidFill>
                  <a:schemeClr val="tx1"/>
                </a:solidFill>
                <a:latin typeface="+mn-ea"/>
              </a:rPr>
              <a:t>_2</a:t>
            </a:r>
          </a:p>
        </p:txBody>
      </p:sp>
      <p:sp>
        <p:nvSpPr>
          <p:cNvPr id="2" name="제목 1">
            <a:extLst>
              <a:ext uri="{FF2B5EF4-FFF2-40B4-BE49-F238E27FC236}">
                <a16:creationId xmlns:a16="http://schemas.microsoft.com/office/drawing/2014/main" id="{657E94FE-2FD9-9673-779A-03D4C3606754}"/>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3" name="그림 2"/>
          <p:cNvPicPr>
            <a:picLocks noChangeAspect="1"/>
          </p:cNvPicPr>
          <p:nvPr/>
        </p:nvPicPr>
        <p:blipFill>
          <a:blip r:embed="rId3"/>
          <a:stretch>
            <a:fillRect/>
          </a:stretch>
        </p:blipFill>
        <p:spPr>
          <a:xfrm>
            <a:off x="161951" y="1898983"/>
            <a:ext cx="4773606" cy="4224615"/>
          </a:xfrm>
          <a:prstGeom prst="rect">
            <a:avLst/>
          </a:prstGeom>
        </p:spPr>
      </p:pic>
      <p:pic>
        <p:nvPicPr>
          <p:cNvPr id="5" name="그림 4"/>
          <p:cNvPicPr>
            <a:picLocks noChangeAspect="1"/>
          </p:cNvPicPr>
          <p:nvPr/>
        </p:nvPicPr>
        <p:blipFill rotWithShape="1">
          <a:blip r:embed="rId4"/>
          <a:srcRect r="27142"/>
          <a:stretch/>
        </p:blipFill>
        <p:spPr>
          <a:xfrm>
            <a:off x="5112006" y="1898983"/>
            <a:ext cx="3780042" cy="4224615"/>
          </a:xfrm>
          <a:prstGeom prst="rect">
            <a:avLst/>
          </a:prstGeom>
        </p:spPr>
      </p:pic>
    </p:spTree>
    <p:extLst>
      <p:ext uri="{BB962C8B-B14F-4D97-AF65-F5344CB8AC3E}">
        <p14:creationId xmlns:p14="http://schemas.microsoft.com/office/powerpoint/2010/main" val="348232491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6F6F3-1AFB-36F0-45A7-984529D655B7}"/>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82DFF9BA-8BBB-09BE-DA70-D12166E85124}"/>
              </a:ext>
            </a:extLst>
          </p:cNvPr>
          <p:cNvSpPr txBox="1">
            <a:spLocks noChangeArrowheads="1"/>
          </p:cNvSpPr>
          <p:nvPr/>
        </p:nvSpPr>
        <p:spPr bwMode="auto">
          <a:xfrm>
            <a:off x="400012" y="1088974"/>
            <a:ext cx="7862029" cy="75713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실제 코드 구현</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rPr>
              <a:t>7) </a:t>
            </a:r>
            <a:r>
              <a:rPr lang="ko-KR" altLang="en-US" sz="1600" kern="0" dirty="0">
                <a:solidFill>
                  <a:schemeClr val="tx1"/>
                </a:solidFill>
                <a:latin typeface="+mn-ea"/>
              </a:rPr>
              <a:t>모델 학습</a:t>
            </a:r>
            <a:endParaRPr lang="en-US" altLang="ko-KR" sz="1600" kern="0" dirty="0">
              <a:solidFill>
                <a:schemeClr val="tx1"/>
              </a:solidFill>
              <a:latin typeface="+mn-ea"/>
            </a:endParaRPr>
          </a:p>
        </p:txBody>
      </p:sp>
      <p:sp>
        <p:nvSpPr>
          <p:cNvPr id="2" name="제목 1">
            <a:extLst>
              <a:ext uri="{FF2B5EF4-FFF2-40B4-BE49-F238E27FC236}">
                <a16:creationId xmlns:a16="http://schemas.microsoft.com/office/drawing/2014/main" id="{657E94FE-2FD9-9673-779A-03D4C3606754}"/>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3" name="그림 2"/>
          <p:cNvPicPr>
            <a:picLocks noChangeAspect="1"/>
          </p:cNvPicPr>
          <p:nvPr/>
        </p:nvPicPr>
        <p:blipFill>
          <a:blip r:embed="rId3"/>
          <a:stretch>
            <a:fillRect/>
          </a:stretch>
        </p:blipFill>
        <p:spPr>
          <a:xfrm>
            <a:off x="1151962" y="1898983"/>
            <a:ext cx="6422013" cy="4208301"/>
          </a:xfrm>
          <a:prstGeom prst="rect">
            <a:avLst/>
          </a:prstGeom>
        </p:spPr>
      </p:pic>
      <p:sp>
        <p:nvSpPr>
          <p:cNvPr id="5" name="직사각형 4"/>
          <p:cNvSpPr/>
          <p:nvPr/>
        </p:nvSpPr>
        <p:spPr bwMode="auto">
          <a:xfrm>
            <a:off x="1241963" y="5589024"/>
            <a:ext cx="4050045" cy="518260"/>
          </a:xfrm>
          <a:prstGeom prst="rect">
            <a:avLst/>
          </a:prstGeom>
          <a:noFill/>
          <a:ln w="28575" cap="flat" cmpd="sng" algn="ctr">
            <a:solidFill>
              <a:srgbClr val="FFFF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Tree>
    <p:extLst>
      <p:ext uri="{BB962C8B-B14F-4D97-AF65-F5344CB8AC3E}">
        <p14:creationId xmlns:p14="http://schemas.microsoft.com/office/powerpoint/2010/main" val="391728373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6F6F3-1AFB-36F0-45A7-984529D655B7}"/>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82DFF9BA-8BBB-09BE-DA70-D12166E85124}"/>
              </a:ext>
            </a:extLst>
          </p:cNvPr>
          <p:cNvSpPr txBox="1">
            <a:spLocks noChangeArrowheads="1"/>
          </p:cNvSpPr>
          <p:nvPr/>
        </p:nvSpPr>
        <p:spPr bwMode="auto">
          <a:xfrm>
            <a:off x="400012" y="1088974"/>
            <a:ext cx="7862029" cy="75713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실제 코드 구현</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rPr>
              <a:t>8) </a:t>
            </a:r>
            <a:r>
              <a:rPr lang="ko-KR" altLang="en-US" sz="1600" kern="0" dirty="0">
                <a:solidFill>
                  <a:schemeClr val="tx1"/>
                </a:solidFill>
                <a:latin typeface="+mn-ea"/>
              </a:rPr>
              <a:t>결과 확인</a:t>
            </a:r>
            <a:endParaRPr lang="en-US" altLang="ko-KR" sz="1600" kern="0" dirty="0">
              <a:solidFill>
                <a:schemeClr val="tx1"/>
              </a:solidFill>
              <a:latin typeface="+mn-ea"/>
            </a:endParaRPr>
          </a:p>
        </p:txBody>
      </p:sp>
      <p:sp>
        <p:nvSpPr>
          <p:cNvPr id="2" name="제목 1">
            <a:extLst>
              <a:ext uri="{FF2B5EF4-FFF2-40B4-BE49-F238E27FC236}">
                <a16:creationId xmlns:a16="http://schemas.microsoft.com/office/drawing/2014/main" id="{657E94FE-2FD9-9673-779A-03D4C3606754}"/>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8" name="그림 7"/>
          <p:cNvPicPr>
            <a:picLocks noChangeAspect="1"/>
          </p:cNvPicPr>
          <p:nvPr/>
        </p:nvPicPr>
        <p:blipFill>
          <a:blip r:embed="rId3"/>
          <a:stretch>
            <a:fillRect/>
          </a:stretch>
        </p:blipFill>
        <p:spPr>
          <a:xfrm>
            <a:off x="251952" y="1868457"/>
            <a:ext cx="4286273" cy="4299646"/>
          </a:xfrm>
          <a:prstGeom prst="rect">
            <a:avLst/>
          </a:prstGeom>
        </p:spPr>
      </p:pic>
      <p:pic>
        <p:nvPicPr>
          <p:cNvPr id="10" name="그림 9"/>
          <p:cNvPicPr>
            <a:picLocks noChangeAspect="1"/>
          </p:cNvPicPr>
          <p:nvPr/>
        </p:nvPicPr>
        <p:blipFill>
          <a:blip r:embed="rId4"/>
          <a:stretch>
            <a:fillRect/>
          </a:stretch>
        </p:blipFill>
        <p:spPr>
          <a:xfrm>
            <a:off x="4662001" y="1846104"/>
            <a:ext cx="4317080" cy="4337316"/>
          </a:xfrm>
          <a:prstGeom prst="rect">
            <a:avLst/>
          </a:prstGeom>
        </p:spPr>
      </p:pic>
    </p:spTree>
    <p:extLst>
      <p:ext uri="{BB962C8B-B14F-4D97-AF65-F5344CB8AC3E}">
        <p14:creationId xmlns:p14="http://schemas.microsoft.com/office/powerpoint/2010/main" val="103495868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8F7B2-4E9C-3990-CB40-20DEE1216DD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32668BA-18C6-CF45-4CDD-7ACC85A42028}"/>
              </a:ext>
            </a:extLst>
          </p:cNvPr>
          <p:cNvSpPr>
            <a:spLocks noGrp="1"/>
          </p:cNvSpPr>
          <p:nvPr>
            <p:ph type="title"/>
          </p:nvPr>
        </p:nvSpPr>
        <p:spPr/>
        <p:txBody>
          <a:bodyPr/>
          <a:lstStyle/>
          <a:p>
            <a:r>
              <a:rPr lang="ko-KR" altLang="en-US" dirty="0"/>
              <a:t>실험</a:t>
            </a:r>
            <a:r>
              <a:rPr lang="en-US" altLang="ko-KR" dirty="0"/>
              <a:t> </a:t>
            </a:r>
            <a:r>
              <a:rPr lang="ko-KR" altLang="en-US" dirty="0"/>
              <a:t>구성 및 평가 방법 </a:t>
            </a:r>
            <a:r>
              <a:rPr lang="en-US" altLang="ko-KR" dirty="0"/>
              <a:t>(Experiment Settings)</a:t>
            </a:r>
            <a:r>
              <a:rPr lang="ko-KR" altLang="en-US" dirty="0"/>
              <a:t> </a:t>
            </a:r>
          </a:p>
        </p:txBody>
      </p:sp>
      <p:sp>
        <p:nvSpPr>
          <p:cNvPr id="6" name="Rectangle 3">
            <a:extLst>
              <a:ext uri="{FF2B5EF4-FFF2-40B4-BE49-F238E27FC236}">
                <a16:creationId xmlns:a16="http://schemas.microsoft.com/office/drawing/2014/main" id="{5EF4BF63-21DC-DDFE-E15F-48E303CCC7A0}"/>
              </a:ext>
            </a:extLst>
          </p:cNvPr>
          <p:cNvSpPr txBox="1">
            <a:spLocks noChangeArrowheads="1"/>
          </p:cNvSpPr>
          <p:nvPr/>
        </p:nvSpPr>
        <p:spPr bwMode="auto">
          <a:xfrm>
            <a:off x="400013" y="1088974"/>
            <a:ext cx="5972008" cy="5290615"/>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데이터셋</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1) </a:t>
            </a:r>
            <a:r>
              <a:rPr lang="ko-KR" altLang="en-US" sz="1600" kern="0" dirty="0">
                <a:solidFill>
                  <a:schemeClr val="tx1"/>
                </a:solidFill>
                <a:latin typeface="+mn-ea"/>
                <a:ea typeface="+mn-ea"/>
              </a:rPr>
              <a:t>데이터셋 개요</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ea typeface="+mn-ea"/>
              </a:rPr>
              <a:t>TDD-Net</a:t>
            </a:r>
          </a:p>
          <a:p>
            <a:pPr marL="627062" lvl="2" indent="0">
              <a:lnSpc>
                <a:spcPct val="130000"/>
              </a:lnSpc>
              <a:spcBef>
                <a:spcPts val="600"/>
              </a:spcBef>
              <a:buNone/>
            </a:pPr>
            <a:r>
              <a:rPr lang="en-US" altLang="ko-KR" sz="1400" kern="0" dirty="0">
                <a:solidFill>
                  <a:schemeClr val="tx1"/>
                </a:solidFill>
                <a:latin typeface="+mn-ea"/>
                <a:ea typeface="+mn-ea"/>
              </a:rPr>
              <a:t>  - </a:t>
            </a:r>
            <a:r>
              <a:rPr lang="en-US" altLang="ko-KR" sz="1400" kern="0" dirty="0" err="1">
                <a:solidFill>
                  <a:schemeClr val="tx1"/>
                </a:solidFill>
                <a:latin typeface="+mn-ea"/>
                <a:ea typeface="+mn-ea"/>
              </a:rPr>
              <a:t>DeepPCB</a:t>
            </a:r>
            <a:r>
              <a:rPr lang="en-US" altLang="ko-KR" sz="1400" kern="0" dirty="0">
                <a:solidFill>
                  <a:schemeClr val="tx1"/>
                </a:solidFill>
                <a:latin typeface="+mn-ea"/>
                <a:ea typeface="+mn-ea"/>
              </a:rPr>
              <a:t>,</a:t>
            </a:r>
            <a:r>
              <a:rPr lang="ko-KR" altLang="en-US" sz="1400" kern="0" dirty="0">
                <a:solidFill>
                  <a:schemeClr val="tx1"/>
                </a:solidFill>
                <a:latin typeface="+mn-ea"/>
                <a:ea typeface="+mn-ea"/>
              </a:rPr>
              <a:t> </a:t>
            </a:r>
            <a:r>
              <a:rPr lang="en-US" altLang="ko-KR" sz="1400" kern="0" dirty="0">
                <a:solidFill>
                  <a:schemeClr val="tx1"/>
                </a:solidFill>
                <a:latin typeface="+mn-ea"/>
                <a:ea typeface="+mn-ea"/>
              </a:rPr>
              <a:t>HRIPCB,</a:t>
            </a:r>
            <a:r>
              <a:rPr lang="ko-KR" altLang="en-US" sz="1400" kern="0" dirty="0">
                <a:solidFill>
                  <a:schemeClr val="tx1"/>
                </a:solidFill>
                <a:latin typeface="+mn-ea"/>
                <a:ea typeface="+mn-ea"/>
              </a:rPr>
              <a:t> </a:t>
            </a:r>
            <a:r>
              <a:rPr lang="en-US" altLang="ko-KR" sz="1400" kern="0" dirty="0">
                <a:solidFill>
                  <a:schemeClr val="tx1"/>
                </a:solidFill>
                <a:latin typeface="+mn-ea"/>
                <a:ea typeface="+mn-ea"/>
              </a:rPr>
              <a:t>TDD-Net </a:t>
            </a:r>
            <a:r>
              <a:rPr lang="ko-KR" altLang="en-US" sz="1400" kern="0" dirty="0">
                <a:solidFill>
                  <a:schemeClr val="tx1"/>
                </a:solidFill>
                <a:latin typeface="+mn-ea"/>
                <a:ea typeface="+mn-ea"/>
              </a:rPr>
              <a:t>세 가지 데이터셋 중 </a:t>
            </a:r>
            <a:r>
              <a:rPr lang="en-US" altLang="ko-KR" sz="1400" kern="0" dirty="0">
                <a:solidFill>
                  <a:schemeClr val="tx1"/>
                </a:solidFill>
                <a:latin typeface="+mn-ea"/>
                <a:ea typeface="+mn-ea"/>
              </a:rPr>
              <a:t>TDD-Net</a:t>
            </a:r>
            <a:r>
              <a:rPr lang="ko-KR" altLang="en-US" sz="1400" kern="0" dirty="0">
                <a:solidFill>
                  <a:schemeClr val="tx1"/>
                </a:solidFill>
                <a:latin typeface="+mn-ea"/>
                <a:ea typeface="+mn-ea"/>
              </a:rPr>
              <a:t>으로 최종 선택</a:t>
            </a:r>
            <a:endParaRPr lang="en-US" altLang="ko-KR" sz="1400" kern="0" dirty="0">
              <a:solidFill>
                <a:schemeClr val="tx1"/>
              </a:solidFill>
              <a:latin typeface="+mn-ea"/>
              <a:ea typeface="+mn-ea"/>
            </a:endParaRPr>
          </a:p>
          <a:p>
            <a:pPr marL="627062" lvl="2" indent="0">
              <a:lnSpc>
                <a:spcPct val="130000"/>
              </a:lnSpc>
              <a:spcBef>
                <a:spcPts val="600"/>
              </a:spcBef>
              <a:buNone/>
            </a:pPr>
            <a:r>
              <a:rPr lang="en-US" altLang="ko-KR" sz="1400" kern="0" dirty="0">
                <a:solidFill>
                  <a:schemeClr val="tx1"/>
                </a:solidFill>
                <a:latin typeface="+mn-ea"/>
                <a:ea typeface="+mn-ea"/>
              </a:rPr>
              <a:t>  - </a:t>
            </a:r>
            <a:r>
              <a:rPr lang="ko-KR" altLang="en-US" sz="1400" kern="0" dirty="0">
                <a:solidFill>
                  <a:schemeClr val="tx1"/>
                </a:solidFill>
                <a:latin typeface="+mn-ea"/>
                <a:ea typeface="+mn-ea"/>
              </a:rPr>
              <a:t>총 이미지 수 </a:t>
            </a:r>
            <a:r>
              <a:rPr lang="en-US" altLang="ko-KR" sz="1400" kern="0" dirty="0">
                <a:solidFill>
                  <a:schemeClr val="tx1"/>
                </a:solidFill>
                <a:latin typeface="+mn-ea"/>
                <a:ea typeface="+mn-ea"/>
              </a:rPr>
              <a:t>: 10,668</a:t>
            </a:r>
            <a:r>
              <a:rPr lang="ko-KR" altLang="en-US" sz="1400" kern="0" dirty="0">
                <a:solidFill>
                  <a:schemeClr val="tx1"/>
                </a:solidFill>
                <a:latin typeface="+mn-ea"/>
                <a:ea typeface="+mn-ea"/>
              </a:rPr>
              <a:t>장</a:t>
            </a:r>
            <a:endParaRPr lang="en-US" altLang="ko-KR" sz="1400" kern="0" dirty="0">
              <a:solidFill>
                <a:schemeClr val="tx1"/>
              </a:solidFill>
              <a:latin typeface="+mn-ea"/>
              <a:ea typeface="+mn-ea"/>
            </a:endParaRPr>
          </a:p>
          <a:p>
            <a:pPr marL="627062" lvl="2" indent="0">
              <a:lnSpc>
                <a:spcPct val="130000"/>
              </a:lnSpc>
              <a:spcBef>
                <a:spcPts val="600"/>
              </a:spcBef>
              <a:buNone/>
            </a:pPr>
            <a:r>
              <a:rPr lang="en-US" altLang="ko-KR" sz="1400" kern="0" dirty="0">
                <a:solidFill>
                  <a:schemeClr val="tx1"/>
                </a:solidFill>
                <a:latin typeface="+mn-ea"/>
                <a:ea typeface="+mn-ea"/>
              </a:rPr>
              <a:t>  - </a:t>
            </a:r>
            <a:r>
              <a:rPr lang="ko-KR" altLang="en-US" sz="1400" kern="0" dirty="0">
                <a:solidFill>
                  <a:schemeClr val="tx1"/>
                </a:solidFill>
                <a:latin typeface="+mn-ea"/>
                <a:ea typeface="+mn-ea"/>
              </a:rPr>
              <a:t>이미지 크기 </a:t>
            </a:r>
            <a:r>
              <a:rPr lang="en-US" altLang="ko-KR" sz="1400" kern="0" dirty="0">
                <a:solidFill>
                  <a:schemeClr val="tx1"/>
                </a:solidFill>
                <a:latin typeface="+mn-ea"/>
                <a:ea typeface="+mn-ea"/>
              </a:rPr>
              <a:t>: 600 x 600 pixel</a:t>
            </a:r>
          </a:p>
          <a:p>
            <a:pPr marL="627062" lvl="2" indent="0">
              <a:lnSpc>
                <a:spcPct val="130000"/>
              </a:lnSpc>
              <a:spcBef>
                <a:spcPts val="600"/>
              </a:spcBef>
              <a:buNone/>
            </a:pPr>
            <a:r>
              <a:rPr lang="en-US" altLang="ko-KR" sz="1400" kern="0" dirty="0">
                <a:solidFill>
                  <a:schemeClr val="tx1"/>
                </a:solidFill>
                <a:latin typeface="+mn-ea"/>
                <a:ea typeface="+mn-ea"/>
              </a:rPr>
              <a:t>  - Class : 6</a:t>
            </a:r>
            <a:r>
              <a:rPr lang="ko-KR" altLang="en-US" sz="1400" kern="0" dirty="0">
                <a:solidFill>
                  <a:schemeClr val="tx1"/>
                </a:solidFill>
                <a:latin typeface="+mn-ea"/>
                <a:ea typeface="+mn-ea"/>
              </a:rPr>
              <a:t>종 </a:t>
            </a:r>
            <a:r>
              <a:rPr lang="en-US" altLang="ko-KR" sz="1400" kern="0" dirty="0">
                <a:solidFill>
                  <a:schemeClr val="tx1"/>
                </a:solidFill>
                <a:latin typeface="+mn-ea"/>
                <a:ea typeface="+mn-ea"/>
              </a:rPr>
              <a:t>(</a:t>
            </a:r>
            <a:r>
              <a:rPr lang="ko-KR" altLang="en-US" sz="1400" kern="0" dirty="0">
                <a:solidFill>
                  <a:schemeClr val="tx1"/>
                </a:solidFill>
                <a:latin typeface="+mn-ea"/>
                <a:ea typeface="+mn-ea"/>
              </a:rPr>
              <a:t>결함 타입</a:t>
            </a:r>
            <a:r>
              <a:rPr lang="en-US" altLang="ko-KR" sz="1400" kern="0" dirty="0">
                <a:solidFill>
                  <a:schemeClr val="tx1"/>
                </a:solidFill>
                <a:latin typeface="+mn-ea"/>
                <a:ea typeface="+mn-ea"/>
              </a:rPr>
              <a:t>: 6</a:t>
            </a:r>
            <a:r>
              <a:rPr lang="ko-KR" altLang="en-US" sz="1400" kern="0" dirty="0">
                <a:solidFill>
                  <a:schemeClr val="tx1"/>
                </a:solidFill>
                <a:latin typeface="+mn-ea"/>
                <a:ea typeface="+mn-ea"/>
              </a:rPr>
              <a:t>개</a:t>
            </a:r>
            <a:r>
              <a:rPr lang="en-US" altLang="ko-KR" sz="1400" kern="0" dirty="0">
                <a:solidFill>
                  <a:schemeClr val="tx1"/>
                </a:solidFill>
                <a:latin typeface="+mn-ea"/>
                <a:ea typeface="+mn-ea"/>
              </a:rPr>
              <a:t>)</a:t>
            </a:r>
          </a:p>
          <a:p>
            <a:pPr marL="627062" lvl="2" indent="0">
              <a:lnSpc>
                <a:spcPct val="130000"/>
              </a:lnSpc>
              <a:spcBef>
                <a:spcPts val="600"/>
              </a:spcBef>
              <a:buNone/>
            </a:pPr>
            <a:r>
              <a:rPr lang="en-US" altLang="ko-KR" sz="1400" kern="0" dirty="0">
                <a:solidFill>
                  <a:schemeClr val="tx1"/>
                </a:solidFill>
                <a:latin typeface="+mn-ea"/>
                <a:ea typeface="+mn-ea"/>
              </a:rPr>
              <a:t>    ∙ Missing Hole : </a:t>
            </a:r>
            <a:r>
              <a:rPr lang="ko-KR" altLang="en-US" sz="1400" kern="0" dirty="0">
                <a:solidFill>
                  <a:schemeClr val="tx1"/>
                </a:solidFill>
                <a:latin typeface="+mn-ea"/>
                <a:ea typeface="+mn-ea"/>
              </a:rPr>
              <a:t>드릴</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구멍이 누락됨</a:t>
            </a:r>
            <a:endParaRPr lang="en-US" altLang="ko-KR" sz="1400" kern="0" dirty="0">
              <a:solidFill>
                <a:schemeClr val="tx1"/>
              </a:solidFill>
              <a:latin typeface="+mn-ea"/>
              <a:ea typeface="+mn-ea"/>
            </a:endParaRPr>
          </a:p>
          <a:p>
            <a:pPr marL="627062" lvl="2" indent="0">
              <a:lnSpc>
                <a:spcPct val="130000"/>
              </a:lnSpc>
              <a:spcBef>
                <a:spcPts val="600"/>
              </a:spcBef>
              <a:buNone/>
            </a:pPr>
            <a:r>
              <a:rPr lang="en-US" altLang="ko-KR" sz="1400" kern="0" dirty="0">
                <a:solidFill>
                  <a:schemeClr val="tx1"/>
                </a:solidFill>
                <a:latin typeface="+mn-ea"/>
                <a:ea typeface="+mn-ea"/>
              </a:rPr>
              <a:t>    ∙ Mouse Bite : </a:t>
            </a:r>
            <a:r>
              <a:rPr lang="ko-KR" altLang="en-US" sz="1400" kern="0" dirty="0">
                <a:solidFill>
                  <a:schemeClr val="tx1"/>
                </a:solidFill>
                <a:latin typeface="+mn-ea"/>
                <a:ea typeface="+mn-ea"/>
              </a:rPr>
              <a:t>가장자리 손상 형태 결함</a:t>
            </a:r>
            <a:endParaRPr lang="en-US" altLang="ko-KR" sz="1400" kern="0" dirty="0">
              <a:solidFill>
                <a:schemeClr val="tx1"/>
              </a:solidFill>
              <a:latin typeface="+mn-ea"/>
              <a:ea typeface="+mn-ea"/>
            </a:endParaRPr>
          </a:p>
          <a:p>
            <a:pPr marL="627062" lvl="2" indent="0">
              <a:lnSpc>
                <a:spcPct val="130000"/>
              </a:lnSpc>
              <a:spcBef>
                <a:spcPts val="600"/>
              </a:spcBef>
              <a:buNone/>
            </a:pPr>
            <a:r>
              <a:rPr lang="en-US" altLang="ko-KR" sz="1400" kern="0" dirty="0">
                <a:solidFill>
                  <a:schemeClr val="tx1"/>
                </a:solidFill>
                <a:latin typeface="+mn-ea"/>
                <a:ea typeface="+mn-ea"/>
              </a:rPr>
              <a:t>    ∙ Open Circuit : </a:t>
            </a:r>
            <a:r>
              <a:rPr lang="ko-KR" altLang="en-US" sz="1400" kern="0" dirty="0">
                <a:solidFill>
                  <a:schemeClr val="tx1"/>
                </a:solidFill>
                <a:latin typeface="+mn-ea"/>
                <a:ea typeface="+mn-ea"/>
              </a:rPr>
              <a:t>회로 단선</a:t>
            </a:r>
            <a:endParaRPr lang="en-US" altLang="ko-KR" sz="1400" kern="0" dirty="0">
              <a:solidFill>
                <a:schemeClr val="tx1"/>
              </a:solidFill>
              <a:latin typeface="+mn-ea"/>
              <a:ea typeface="+mn-ea"/>
            </a:endParaRPr>
          </a:p>
          <a:p>
            <a:pPr marL="627062" lvl="2" indent="0">
              <a:lnSpc>
                <a:spcPct val="130000"/>
              </a:lnSpc>
              <a:spcBef>
                <a:spcPts val="600"/>
              </a:spcBef>
              <a:buNone/>
            </a:pPr>
            <a:r>
              <a:rPr lang="en-US" altLang="ko-KR" sz="1400" kern="0" dirty="0">
                <a:solidFill>
                  <a:schemeClr val="tx1"/>
                </a:solidFill>
                <a:latin typeface="+mn-ea"/>
                <a:ea typeface="+mn-ea"/>
              </a:rPr>
              <a:t>    ∙ Short : </a:t>
            </a:r>
            <a:r>
              <a:rPr lang="ko-KR" altLang="en-US" sz="1400" kern="0" dirty="0">
                <a:solidFill>
                  <a:schemeClr val="tx1"/>
                </a:solidFill>
                <a:latin typeface="+mn-ea"/>
                <a:ea typeface="+mn-ea"/>
              </a:rPr>
              <a:t>회로 간 납 브리지 또는 단락</a:t>
            </a:r>
            <a:endParaRPr lang="en-US" altLang="ko-KR" sz="1400" kern="0" dirty="0">
              <a:solidFill>
                <a:schemeClr val="tx1"/>
              </a:solidFill>
              <a:latin typeface="+mn-ea"/>
              <a:ea typeface="+mn-ea"/>
            </a:endParaRPr>
          </a:p>
          <a:p>
            <a:pPr marL="627062" lvl="2" indent="0">
              <a:lnSpc>
                <a:spcPct val="130000"/>
              </a:lnSpc>
              <a:spcBef>
                <a:spcPts val="600"/>
              </a:spcBef>
              <a:buNone/>
            </a:pPr>
            <a:r>
              <a:rPr lang="en-US" altLang="ko-KR" sz="1400" kern="0" dirty="0">
                <a:solidFill>
                  <a:schemeClr val="tx1"/>
                </a:solidFill>
                <a:latin typeface="+mn-ea"/>
                <a:ea typeface="+mn-ea"/>
              </a:rPr>
              <a:t>    ∙ Spur : </a:t>
            </a:r>
            <a:r>
              <a:rPr lang="ko-KR" altLang="en-US" sz="1400" kern="0" dirty="0">
                <a:solidFill>
                  <a:schemeClr val="tx1"/>
                </a:solidFill>
                <a:latin typeface="+mn-ea"/>
                <a:ea typeface="+mn-ea"/>
              </a:rPr>
              <a:t>비정상적으로 돌출된 배선</a:t>
            </a:r>
            <a:endParaRPr lang="en-US" altLang="ko-KR" sz="1400" kern="0" dirty="0">
              <a:solidFill>
                <a:schemeClr val="tx1"/>
              </a:solidFill>
              <a:latin typeface="+mn-ea"/>
              <a:ea typeface="+mn-ea"/>
            </a:endParaRPr>
          </a:p>
          <a:p>
            <a:pPr marL="627062" lvl="2" indent="0">
              <a:lnSpc>
                <a:spcPct val="130000"/>
              </a:lnSpc>
              <a:spcBef>
                <a:spcPts val="600"/>
              </a:spcBef>
              <a:buNone/>
            </a:pPr>
            <a:r>
              <a:rPr lang="en-US" altLang="ko-KR" sz="1400" kern="0" dirty="0">
                <a:solidFill>
                  <a:schemeClr val="tx1"/>
                </a:solidFill>
                <a:latin typeface="+mn-ea"/>
                <a:ea typeface="+mn-ea"/>
              </a:rPr>
              <a:t>    ∙ Spurious Copper : </a:t>
            </a:r>
            <a:r>
              <a:rPr lang="ko-KR" altLang="en-US" sz="1400" kern="0" dirty="0">
                <a:solidFill>
                  <a:schemeClr val="tx1"/>
                </a:solidFill>
                <a:latin typeface="+mn-ea"/>
                <a:ea typeface="+mn-ea"/>
              </a:rPr>
              <a:t>불필요한 구리 패턴</a:t>
            </a:r>
            <a:endParaRPr lang="en-US" altLang="ko-KR" sz="1400" kern="0" dirty="0">
              <a:solidFill>
                <a:schemeClr val="tx1"/>
              </a:solidFill>
              <a:latin typeface="+mn-ea"/>
              <a:ea typeface="+mn-ea"/>
            </a:endParaRPr>
          </a:p>
          <a:p>
            <a:pPr marL="243260" lvl="1" indent="0">
              <a:lnSpc>
                <a:spcPct val="130000"/>
              </a:lnSpc>
              <a:spcBef>
                <a:spcPts val="600"/>
              </a:spcBef>
              <a:buNone/>
            </a:pPr>
            <a:endParaRPr lang="en-US" altLang="ko-KR" sz="1400" kern="0" dirty="0">
              <a:solidFill>
                <a:schemeClr val="tx1"/>
              </a:solidFill>
              <a:latin typeface="+mn-ea"/>
              <a:ea typeface="+mn-ea"/>
            </a:endParaRPr>
          </a:p>
        </p:txBody>
      </p:sp>
      <p:pic>
        <p:nvPicPr>
          <p:cNvPr id="4" name="그림 3">
            <a:extLst>
              <a:ext uri="{FF2B5EF4-FFF2-40B4-BE49-F238E27FC236}">
                <a16:creationId xmlns:a16="http://schemas.microsoft.com/office/drawing/2014/main" id="{1CF292C7-85A8-2297-42DB-ACA013CB9C1E}"/>
              </a:ext>
            </a:extLst>
          </p:cNvPr>
          <p:cNvPicPr>
            <a:picLocks noChangeAspect="1"/>
          </p:cNvPicPr>
          <p:nvPr/>
        </p:nvPicPr>
        <p:blipFill>
          <a:blip r:embed="rId3"/>
          <a:stretch>
            <a:fillRect/>
          </a:stretch>
        </p:blipFill>
        <p:spPr>
          <a:xfrm>
            <a:off x="5003954" y="818971"/>
            <a:ext cx="4140046" cy="1273175"/>
          </a:xfrm>
          <a:prstGeom prst="rect">
            <a:avLst/>
          </a:prstGeom>
        </p:spPr>
      </p:pic>
      <p:pic>
        <p:nvPicPr>
          <p:cNvPr id="13" name="그림 12">
            <a:extLst>
              <a:ext uri="{FF2B5EF4-FFF2-40B4-BE49-F238E27FC236}">
                <a16:creationId xmlns:a16="http://schemas.microsoft.com/office/drawing/2014/main" id="{3C024258-0692-3344-4D9E-0D8613FD583A}"/>
              </a:ext>
            </a:extLst>
          </p:cNvPr>
          <p:cNvPicPr>
            <a:picLocks noChangeAspect="1"/>
          </p:cNvPicPr>
          <p:nvPr/>
        </p:nvPicPr>
        <p:blipFill>
          <a:blip r:embed="rId4"/>
          <a:stretch>
            <a:fillRect/>
          </a:stretch>
        </p:blipFill>
        <p:spPr>
          <a:xfrm>
            <a:off x="6372021" y="2092146"/>
            <a:ext cx="2682070" cy="4180684"/>
          </a:xfrm>
          <a:prstGeom prst="rect">
            <a:avLst/>
          </a:prstGeom>
        </p:spPr>
      </p:pic>
    </p:spTree>
    <p:extLst>
      <p:ext uri="{BB962C8B-B14F-4D97-AF65-F5344CB8AC3E}">
        <p14:creationId xmlns:p14="http://schemas.microsoft.com/office/powerpoint/2010/main" val="268207533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70E02-3417-9313-EC23-20CF483FF3D6}"/>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163AB9A9-9021-5A6F-0EA2-F269AB9BFEEB}"/>
              </a:ext>
            </a:extLst>
          </p:cNvPr>
          <p:cNvSpPr txBox="1"/>
          <p:nvPr/>
        </p:nvSpPr>
        <p:spPr>
          <a:xfrm>
            <a:off x="1016960" y="858239"/>
            <a:ext cx="7110079" cy="590739"/>
          </a:xfrm>
          <a:prstGeom prst="rect">
            <a:avLst/>
          </a:prstGeom>
          <a:noFill/>
        </p:spPr>
        <p:txBody>
          <a:bodyPr wrap="square">
            <a:spAutoFit/>
          </a:bodyPr>
          <a:lstStyle/>
          <a:p>
            <a:pPr marL="38100" marR="0" indent="0" algn="ctr" fontAlgn="base" latinLnBrk="1">
              <a:lnSpc>
                <a:spcPct val="130000"/>
              </a:lnSpc>
              <a:spcBef>
                <a:spcPts val="0"/>
              </a:spcBef>
              <a:spcAft>
                <a:spcPts val="0"/>
              </a:spcAft>
            </a:pPr>
            <a:r>
              <a:rPr lang="en-US" altLang="ko-KR" sz="2800" b="1" dirty="0">
                <a:solidFill>
                  <a:schemeClr val="tx1">
                    <a:lumMod val="65000"/>
                    <a:lumOff val="35000"/>
                  </a:schemeClr>
                </a:solidFill>
                <a:latin typeface="맑은 고딕" panose="020B0503020000020004" pitchFamily="50" charset="-127"/>
                <a:ea typeface="맑은 고딕" panose="020B0503020000020004" pitchFamily="50" charset="-127"/>
                <a:cs typeface="+mj-cs"/>
              </a:rPr>
              <a:t>CONTENTS</a:t>
            </a:r>
          </a:p>
        </p:txBody>
      </p:sp>
      <p:sp>
        <p:nvSpPr>
          <p:cNvPr id="77" name="사각형: 둥근 모서리 76">
            <a:extLst>
              <a:ext uri="{FF2B5EF4-FFF2-40B4-BE49-F238E27FC236}">
                <a16:creationId xmlns:a16="http://schemas.microsoft.com/office/drawing/2014/main" id="{01452986-DABC-30DA-C446-FB53EF55A64E}"/>
              </a:ext>
            </a:extLst>
          </p:cNvPr>
          <p:cNvSpPr/>
          <p:nvPr/>
        </p:nvSpPr>
        <p:spPr bwMode="auto">
          <a:xfrm>
            <a:off x="1007441" y="1706622"/>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79" name="타원 78">
            <a:extLst>
              <a:ext uri="{FF2B5EF4-FFF2-40B4-BE49-F238E27FC236}">
                <a16:creationId xmlns:a16="http://schemas.microsoft.com/office/drawing/2014/main" id="{A01D40BA-86E6-050D-8ED4-8652281AA359}"/>
              </a:ext>
            </a:extLst>
          </p:cNvPr>
          <p:cNvSpPr/>
          <p:nvPr/>
        </p:nvSpPr>
        <p:spPr bwMode="auto">
          <a:xfrm>
            <a:off x="684584" y="1616974"/>
            <a:ext cx="892810" cy="892810"/>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VI</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80" name="원형: 비어 있음 79">
            <a:extLst>
              <a:ext uri="{FF2B5EF4-FFF2-40B4-BE49-F238E27FC236}">
                <a16:creationId xmlns:a16="http://schemas.microsoft.com/office/drawing/2014/main" id="{B4D7C20E-7284-6173-CF49-1DDE69650CE0}"/>
              </a:ext>
            </a:extLst>
          </p:cNvPr>
          <p:cNvSpPr/>
          <p:nvPr/>
        </p:nvSpPr>
        <p:spPr bwMode="auto">
          <a:xfrm>
            <a:off x="718847" y="1651237"/>
            <a:ext cx="824284" cy="82428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9A1F4E"/>
              </a:solidFill>
              <a:effectLst/>
              <a:latin typeface="Arial" charset="0"/>
            </a:endParaRPr>
          </a:p>
        </p:txBody>
      </p:sp>
      <p:sp>
        <p:nvSpPr>
          <p:cNvPr id="82" name="사각형: 둥근 모서리 81">
            <a:extLst>
              <a:ext uri="{FF2B5EF4-FFF2-40B4-BE49-F238E27FC236}">
                <a16:creationId xmlns:a16="http://schemas.microsoft.com/office/drawing/2014/main" id="{2BD59DEE-2319-7898-87A5-8370B2DBDCD8}"/>
              </a:ext>
            </a:extLst>
          </p:cNvPr>
          <p:cNvSpPr/>
          <p:nvPr/>
        </p:nvSpPr>
        <p:spPr bwMode="auto">
          <a:xfrm>
            <a:off x="1007441" y="2635983"/>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84" name="타원 83">
            <a:extLst>
              <a:ext uri="{FF2B5EF4-FFF2-40B4-BE49-F238E27FC236}">
                <a16:creationId xmlns:a16="http://schemas.microsoft.com/office/drawing/2014/main" id="{4D1452B7-32FC-E53F-7ED7-9758B0E1F153}"/>
              </a:ext>
            </a:extLst>
          </p:cNvPr>
          <p:cNvSpPr/>
          <p:nvPr/>
        </p:nvSpPr>
        <p:spPr bwMode="auto">
          <a:xfrm>
            <a:off x="684584" y="2546335"/>
            <a:ext cx="892810" cy="892810"/>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VII</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85" name="원형: 비어 있음 84">
            <a:extLst>
              <a:ext uri="{FF2B5EF4-FFF2-40B4-BE49-F238E27FC236}">
                <a16:creationId xmlns:a16="http://schemas.microsoft.com/office/drawing/2014/main" id="{157A5F63-566D-25E2-6244-A31A611B1811}"/>
              </a:ext>
            </a:extLst>
          </p:cNvPr>
          <p:cNvSpPr/>
          <p:nvPr/>
        </p:nvSpPr>
        <p:spPr bwMode="auto">
          <a:xfrm>
            <a:off x="718847" y="2580598"/>
            <a:ext cx="824284" cy="82428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9A1F4E"/>
              </a:solidFill>
              <a:effectLst/>
              <a:latin typeface="Arial" charset="0"/>
            </a:endParaRPr>
          </a:p>
        </p:txBody>
      </p:sp>
      <p:sp>
        <p:nvSpPr>
          <p:cNvPr id="93" name="TextBox 92">
            <a:extLst>
              <a:ext uri="{FF2B5EF4-FFF2-40B4-BE49-F238E27FC236}">
                <a16:creationId xmlns:a16="http://schemas.microsoft.com/office/drawing/2014/main" id="{9EB72F57-4BB7-5D88-569B-2F3FC2196FE6}"/>
              </a:ext>
            </a:extLst>
          </p:cNvPr>
          <p:cNvSpPr txBox="1"/>
          <p:nvPr/>
        </p:nvSpPr>
        <p:spPr>
          <a:xfrm>
            <a:off x="1891949" y="1729860"/>
            <a:ext cx="4985660"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한계점 및 토론 </a:t>
            </a:r>
            <a:r>
              <a:rPr lang="en-US" altLang="ko-KR" sz="2000" b="1" dirty="0">
                <a:solidFill>
                  <a:srgbClr val="12275E"/>
                </a:solidFill>
                <a:latin typeface="나눔고딕 ExtraBold" panose="020D0904000000000000" pitchFamily="50" charset="-127"/>
                <a:ea typeface="나눔고딕 ExtraBold" panose="020D0904000000000000" pitchFamily="50" charset="-127"/>
              </a:rPr>
              <a:t>(Limitations &amp; Discussions)</a:t>
            </a:r>
            <a:endParaRPr lang="ko-KR" altLang="en-US" sz="2000" b="1" dirty="0">
              <a:solidFill>
                <a:srgbClr val="12275E"/>
              </a:solidFill>
              <a:latin typeface="나눔고딕 ExtraBold" panose="020D0904000000000000" pitchFamily="50" charset="-127"/>
              <a:ea typeface="나눔고딕 ExtraBold" panose="020D0904000000000000" pitchFamily="50" charset="-127"/>
            </a:endParaRPr>
          </a:p>
        </p:txBody>
      </p:sp>
      <p:sp>
        <p:nvSpPr>
          <p:cNvPr id="94" name="TextBox 93">
            <a:extLst>
              <a:ext uri="{FF2B5EF4-FFF2-40B4-BE49-F238E27FC236}">
                <a16:creationId xmlns:a16="http://schemas.microsoft.com/office/drawing/2014/main" id="{64A24CC2-FBB0-32F4-F482-1EE9DCE1AD24}"/>
              </a:ext>
            </a:extLst>
          </p:cNvPr>
          <p:cNvSpPr txBox="1"/>
          <p:nvPr/>
        </p:nvSpPr>
        <p:spPr>
          <a:xfrm>
            <a:off x="1911844" y="2110456"/>
            <a:ext cx="4697120"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본 주제의 연구 방향에 있어</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리뷰 논문의 한계점</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등 논의</a:t>
            </a:r>
          </a:p>
        </p:txBody>
      </p:sp>
      <p:sp>
        <p:nvSpPr>
          <p:cNvPr id="95" name="TextBox 94">
            <a:extLst>
              <a:ext uri="{FF2B5EF4-FFF2-40B4-BE49-F238E27FC236}">
                <a16:creationId xmlns:a16="http://schemas.microsoft.com/office/drawing/2014/main" id="{CDCD9292-7992-5B6A-A39D-3F6EF1859311}"/>
              </a:ext>
            </a:extLst>
          </p:cNvPr>
          <p:cNvSpPr txBox="1"/>
          <p:nvPr/>
        </p:nvSpPr>
        <p:spPr>
          <a:xfrm>
            <a:off x="1891949" y="2652408"/>
            <a:ext cx="1771639"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향후 연구 방안</a:t>
            </a:r>
          </a:p>
        </p:txBody>
      </p:sp>
      <p:sp>
        <p:nvSpPr>
          <p:cNvPr id="96" name="TextBox 95">
            <a:extLst>
              <a:ext uri="{FF2B5EF4-FFF2-40B4-BE49-F238E27FC236}">
                <a16:creationId xmlns:a16="http://schemas.microsoft.com/office/drawing/2014/main" id="{463D5396-8747-F0DB-A672-B9552FEC6550}"/>
              </a:ext>
            </a:extLst>
          </p:cNvPr>
          <p:cNvSpPr txBox="1"/>
          <p:nvPr/>
        </p:nvSpPr>
        <p:spPr>
          <a:xfrm>
            <a:off x="1911844" y="3033004"/>
            <a:ext cx="4142481"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리뷰 논문의 개선 방안</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본 주제로의 적용 방안</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등</a:t>
            </a:r>
          </a:p>
        </p:txBody>
      </p:sp>
      <p:sp>
        <p:nvSpPr>
          <p:cNvPr id="97" name="제목 96">
            <a:extLst>
              <a:ext uri="{FF2B5EF4-FFF2-40B4-BE49-F238E27FC236}">
                <a16:creationId xmlns:a16="http://schemas.microsoft.com/office/drawing/2014/main" id="{6449DDCE-00F9-EE78-73DB-E3DB540E5CA6}"/>
              </a:ext>
            </a:extLst>
          </p:cNvPr>
          <p:cNvSpPr>
            <a:spLocks noGrp="1"/>
          </p:cNvSpPr>
          <p:nvPr>
            <p:ph type="title"/>
          </p:nvPr>
        </p:nvSpPr>
        <p:spPr/>
        <p:txBody>
          <a:bodyPr/>
          <a:lstStyle/>
          <a:p>
            <a:r>
              <a:rPr lang="ko-KR" altLang="en-US" dirty="0"/>
              <a:t>목차</a:t>
            </a:r>
          </a:p>
        </p:txBody>
      </p:sp>
    </p:spTree>
    <p:extLst>
      <p:ext uri="{BB962C8B-B14F-4D97-AF65-F5344CB8AC3E}">
        <p14:creationId xmlns:p14="http://schemas.microsoft.com/office/powerpoint/2010/main" val="1888455305"/>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B55EB-F577-218A-6319-0EB54A7733C4}"/>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414C435-C4FA-2319-A34F-9DFA5A8534AF}"/>
              </a:ext>
            </a:extLst>
          </p:cNvPr>
          <p:cNvSpPr>
            <a:spLocks noGrp="1"/>
          </p:cNvSpPr>
          <p:nvPr>
            <p:ph type="title"/>
          </p:nvPr>
        </p:nvSpPr>
        <p:spPr/>
        <p:txBody>
          <a:bodyPr/>
          <a:lstStyle/>
          <a:p>
            <a:r>
              <a:rPr lang="ko-KR" altLang="en-US" dirty="0"/>
              <a:t>실험</a:t>
            </a:r>
            <a:r>
              <a:rPr lang="en-US" altLang="ko-KR" dirty="0"/>
              <a:t> </a:t>
            </a:r>
            <a:r>
              <a:rPr lang="ko-KR" altLang="en-US" dirty="0"/>
              <a:t>구성 및 평가 방법 </a:t>
            </a:r>
            <a:r>
              <a:rPr lang="en-US" altLang="ko-KR" dirty="0"/>
              <a:t>(Experiment Settings)</a:t>
            </a:r>
            <a:r>
              <a:rPr lang="ko-KR" altLang="en-US" dirty="0"/>
              <a:t> </a:t>
            </a:r>
          </a:p>
        </p:txBody>
      </p:sp>
      <p:sp>
        <p:nvSpPr>
          <p:cNvPr id="6" name="Rectangle 3">
            <a:extLst>
              <a:ext uri="{FF2B5EF4-FFF2-40B4-BE49-F238E27FC236}">
                <a16:creationId xmlns:a16="http://schemas.microsoft.com/office/drawing/2014/main" id="{CAEBC19D-B597-85EB-6E48-8778C22CD098}"/>
              </a:ext>
            </a:extLst>
          </p:cNvPr>
          <p:cNvSpPr txBox="1">
            <a:spLocks noChangeArrowheads="1"/>
          </p:cNvSpPr>
          <p:nvPr/>
        </p:nvSpPr>
        <p:spPr bwMode="auto">
          <a:xfrm>
            <a:off x="400012" y="1088974"/>
            <a:ext cx="8402035" cy="5010539"/>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실험 환경 및 평가 방법</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1) </a:t>
            </a:r>
            <a:r>
              <a:rPr lang="ko-KR" altLang="en-US" sz="1600" kern="0" dirty="0">
                <a:solidFill>
                  <a:schemeClr val="tx1"/>
                </a:solidFill>
                <a:latin typeface="+mn-ea"/>
                <a:ea typeface="+mn-ea"/>
              </a:rPr>
              <a:t>소프트웨어 환경</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pl-PL" altLang="ko-KR" sz="1400" kern="0" dirty="0">
                <a:solidFill>
                  <a:schemeClr val="tx1"/>
                </a:solidFill>
                <a:latin typeface="+mn-ea"/>
                <a:ea typeface="+mn-ea"/>
              </a:rPr>
              <a:t>PyTorch v1.7.1</a:t>
            </a:r>
            <a:r>
              <a:rPr lang="en-US" altLang="ko-KR" sz="1400" kern="0" dirty="0">
                <a:solidFill>
                  <a:schemeClr val="tx1"/>
                </a:solidFill>
                <a:latin typeface="+mn-ea"/>
                <a:ea typeface="+mn-ea"/>
              </a:rPr>
              <a:t> /</a:t>
            </a:r>
            <a:r>
              <a:rPr lang="pl-PL" altLang="ko-KR" sz="1400" kern="0" dirty="0">
                <a:solidFill>
                  <a:schemeClr val="tx1"/>
                </a:solidFill>
                <a:latin typeface="+mn-ea"/>
                <a:ea typeface="+mn-ea"/>
              </a:rPr>
              <a:t> CUDA 11.1</a:t>
            </a:r>
            <a:r>
              <a:rPr lang="en-US" altLang="ko-KR" sz="1400" kern="0" dirty="0">
                <a:solidFill>
                  <a:schemeClr val="tx1"/>
                </a:solidFill>
                <a:latin typeface="+mn-ea"/>
                <a:ea typeface="+mn-ea"/>
              </a:rPr>
              <a:t> /</a:t>
            </a:r>
            <a:r>
              <a:rPr lang="pl-PL" altLang="ko-KR" sz="1400" kern="0" dirty="0">
                <a:solidFill>
                  <a:schemeClr val="tx1"/>
                </a:solidFill>
                <a:latin typeface="+mn-ea"/>
                <a:ea typeface="+mn-ea"/>
              </a:rPr>
              <a:t> cuDNN v8.0.35</a:t>
            </a:r>
            <a:r>
              <a:rPr lang="en-US" altLang="ko-KR" sz="1400" kern="0" dirty="0">
                <a:solidFill>
                  <a:schemeClr val="tx1"/>
                </a:solidFill>
                <a:latin typeface="+mn-ea"/>
                <a:ea typeface="+mn-ea"/>
              </a:rPr>
              <a:t> (</a:t>
            </a:r>
            <a:r>
              <a:rPr lang="pl-PL" altLang="ko-KR" sz="1400" kern="0" dirty="0">
                <a:solidFill>
                  <a:srgbClr val="FF0000"/>
                </a:solidFill>
                <a:latin typeface="+mn-ea"/>
                <a:ea typeface="+mn-ea"/>
              </a:rPr>
              <a:t>PyTorch v1.</a:t>
            </a:r>
            <a:r>
              <a:rPr lang="en-US" altLang="ko-KR" sz="1400" kern="0" dirty="0">
                <a:solidFill>
                  <a:srgbClr val="FF0000"/>
                </a:solidFill>
                <a:latin typeface="+mn-ea"/>
                <a:ea typeface="+mn-ea"/>
              </a:rPr>
              <a:t>8</a:t>
            </a:r>
            <a:r>
              <a:rPr lang="pl-PL" altLang="ko-KR" sz="1400" kern="0" dirty="0">
                <a:solidFill>
                  <a:srgbClr val="FF0000"/>
                </a:solidFill>
                <a:latin typeface="+mn-ea"/>
                <a:ea typeface="+mn-ea"/>
              </a:rPr>
              <a:t>.</a:t>
            </a:r>
            <a:r>
              <a:rPr lang="en-US" altLang="ko-KR" sz="1400" kern="0" dirty="0">
                <a:solidFill>
                  <a:srgbClr val="FF0000"/>
                </a:solidFill>
                <a:latin typeface="+mn-ea"/>
                <a:ea typeface="+mn-ea"/>
              </a:rPr>
              <a:t>0 /</a:t>
            </a:r>
            <a:r>
              <a:rPr lang="pl-PL" altLang="ko-KR" sz="1400" kern="0" dirty="0">
                <a:solidFill>
                  <a:srgbClr val="FF0000"/>
                </a:solidFill>
                <a:latin typeface="+mn-ea"/>
                <a:ea typeface="+mn-ea"/>
              </a:rPr>
              <a:t> CUDA 11.1</a:t>
            </a:r>
            <a:r>
              <a:rPr lang="en-US" altLang="ko-KR" sz="1400" kern="0" dirty="0">
                <a:solidFill>
                  <a:srgbClr val="FF0000"/>
                </a:solidFill>
                <a:latin typeface="+mn-ea"/>
                <a:ea typeface="+mn-ea"/>
              </a:rPr>
              <a:t> /</a:t>
            </a:r>
            <a:r>
              <a:rPr lang="pl-PL" altLang="ko-KR" sz="1400" kern="0" dirty="0">
                <a:solidFill>
                  <a:srgbClr val="FF0000"/>
                </a:solidFill>
                <a:latin typeface="+mn-ea"/>
                <a:ea typeface="+mn-ea"/>
              </a:rPr>
              <a:t> cuDNN v8.0.35</a:t>
            </a:r>
            <a:r>
              <a:rPr lang="en-US" altLang="ko-KR" sz="1400" kern="0" dirty="0">
                <a:solidFill>
                  <a:srgbClr val="FF0000"/>
                </a:solidFill>
                <a:latin typeface="+mn-ea"/>
                <a:ea typeface="+mn-ea"/>
              </a:rPr>
              <a:t>)</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ea typeface="+mn-ea"/>
              </a:rPr>
              <a:t>NVIDIA GeForce RTX3070 (8GB VRAM) (</a:t>
            </a:r>
            <a:r>
              <a:rPr lang="en-US" altLang="ko-KR" sz="1400" kern="0" dirty="0">
                <a:solidFill>
                  <a:srgbClr val="FF0000"/>
                </a:solidFill>
                <a:latin typeface="+mn-ea"/>
                <a:ea typeface="+mn-ea"/>
              </a:rPr>
              <a:t>NVIDIA GeForce RTX3080TI (12GB VRAM))</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이미지 </a:t>
            </a:r>
            <a:r>
              <a:rPr lang="en-US" altLang="ko-KR" sz="1400" kern="0" dirty="0">
                <a:solidFill>
                  <a:schemeClr val="tx1"/>
                </a:solidFill>
                <a:latin typeface="+mn-ea"/>
                <a:ea typeface="+mn-ea"/>
              </a:rPr>
              <a:t>Size: 608 X 608</a:t>
            </a: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ea typeface="+mn-ea"/>
              </a:rPr>
              <a:t>Batch</a:t>
            </a:r>
            <a:r>
              <a:rPr lang="ko-KR" altLang="en-US" sz="1400" kern="0" dirty="0">
                <a:solidFill>
                  <a:schemeClr val="tx1"/>
                </a:solidFill>
                <a:latin typeface="+mn-ea"/>
                <a:ea typeface="+mn-ea"/>
              </a:rPr>
              <a:t> </a:t>
            </a:r>
            <a:r>
              <a:rPr lang="en-US" altLang="ko-KR" sz="1400" kern="0" dirty="0">
                <a:solidFill>
                  <a:schemeClr val="tx1"/>
                </a:solidFill>
                <a:latin typeface="+mn-ea"/>
                <a:ea typeface="+mn-ea"/>
              </a:rPr>
              <a:t>size:</a:t>
            </a:r>
            <a:r>
              <a:rPr lang="ko-KR" altLang="en-US" sz="1400" kern="0" dirty="0">
                <a:solidFill>
                  <a:schemeClr val="tx1"/>
                </a:solidFill>
                <a:latin typeface="+mn-ea"/>
                <a:ea typeface="+mn-ea"/>
              </a:rPr>
              <a:t> </a:t>
            </a:r>
            <a:r>
              <a:rPr lang="en-US" altLang="ko-KR" sz="1400" kern="0" dirty="0">
                <a:solidFill>
                  <a:schemeClr val="tx1"/>
                </a:solidFill>
                <a:latin typeface="+mn-ea"/>
                <a:ea typeface="+mn-ea"/>
              </a:rPr>
              <a:t>34</a:t>
            </a: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ea typeface="+mn-ea"/>
              </a:rPr>
              <a:t>Optimizer : SGD (weight decay : 0.0005 / </a:t>
            </a:r>
            <a:r>
              <a:rPr lang="en-US" altLang="ko-KR" sz="1400" kern="0" dirty="0" err="1">
                <a:solidFill>
                  <a:schemeClr val="tx1"/>
                </a:solidFill>
                <a:latin typeface="+mn-ea"/>
                <a:ea typeface="+mn-ea"/>
              </a:rPr>
              <a:t>lr</a:t>
            </a:r>
            <a:r>
              <a:rPr lang="ko-KR" altLang="en-US" sz="1400" kern="0" dirty="0">
                <a:solidFill>
                  <a:schemeClr val="tx1"/>
                </a:solidFill>
                <a:latin typeface="+mn-ea"/>
                <a:ea typeface="+mn-ea"/>
              </a:rPr>
              <a:t> </a:t>
            </a:r>
            <a:r>
              <a:rPr lang="en-US" altLang="ko-KR" sz="1400" kern="0" dirty="0">
                <a:solidFill>
                  <a:schemeClr val="tx1"/>
                </a:solidFill>
                <a:latin typeface="+mn-ea"/>
                <a:ea typeface="+mn-ea"/>
              </a:rPr>
              <a:t>=</a:t>
            </a:r>
            <a:r>
              <a:rPr lang="ko-KR" altLang="en-US" sz="1400" kern="0" dirty="0">
                <a:solidFill>
                  <a:schemeClr val="tx1"/>
                </a:solidFill>
                <a:latin typeface="+mn-ea"/>
                <a:ea typeface="+mn-ea"/>
              </a:rPr>
              <a:t> </a:t>
            </a:r>
            <a:r>
              <a:rPr lang="en-US" altLang="ko-KR" sz="1400" kern="0" dirty="0">
                <a:solidFill>
                  <a:schemeClr val="tx1"/>
                </a:solidFill>
                <a:latin typeface="+mn-ea"/>
                <a:ea typeface="+mn-ea"/>
              </a:rPr>
              <a:t>0.01)</a:t>
            </a:r>
          </a:p>
          <a:p>
            <a:pPr marL="806450" lvl="2" indent="-179388">
              <a:lnSpc>
                <a:spcPct val="130000"/>
              </a:lnSpc>
              <a:spcBef>
                <a:spcPts val="600"/>
              </a:spcBef>
              <a:buFont typeface="Wingdings" panose="05000000000000000000" pitchFamily="2" charset="2"/>
              <a:buChar char="§"/>
            </a:pPr>
            <a:r>
              <a:rPr lang="ko-KR" altLang="en-US" sz="1400" kern="0" dirty="0" err="1">
                <a:solidFill>
                  <a:schemeClr val="tx1"/>
                </a:solidFill>
                <a:latin typeface="+mn-ea"/>
                <a:ea typeface="+mn-ea"/>
              </a:rPr>
              <a:t>하이퍼파라미터</a:t>
            </a:r>
            <a:r>
              <a:rPr lang="en-US" altLang="ko-KR" sz="1400" kern="0" dirty="0">
                <a:solidFill>
                  <a:schemeClr val="tx1"/>
                </a:solidFill>
                <a:latin typeface="+mn-ea"/>
                <a:ea typeface="+mn-ea"/>
              </a:rPr>
              <a:t>: YOLOv5 </a:t>
            </a:r>
            <a:r>
              <a:rPr lang="ko-KR" altLang="en-US" sz="1400" kern="0" dirty="0">
                <a:solidFill>
                  <a:schemeClr val="tx1"/>
                </a:solidFill>
                <a:latin typeface="+mn-ea"/>
                <a:ea typeface="+mn-ea"/>
              </a:rPr>
              <a:t>기본 값 유지</a:t>
            </a:r>
            <a:endParaRPr lang="en-US" altLang="ko-KR" sz="1400" kern="0" dirty="0">
              <a:solidFill>
                <a:schemeClr val="tx1"/>
              </a:solidFill>
              <a:latin typeface="+mn-ea"/>
              <a:ea typeface="+mn-ea"/>
            </a:endParaRPr>
          </a:p>
          <a:p>
            <a:pPr marL="627062" lvl="2" indent="0">
              <a:lnSpc>
                <a:spcPct val="130000"/>
              </a:lnSpc>
              <a:spcBef>
                <a:spcPts val="600"/>
              </a:spcBef>
              <a:buNone/>
            </a:pPr>
            <a:r>
              <a:rPr lang="en-US" altLang="ko-KR" sz="1400" kern="0" dirty="0">
                <a:solidFill>
                  <a:schemeClr val="tx1"/>
                </a:solidFill>
                <a:latin typeface="+mn-ea"/>
                <a:ea typeface="+mn-ea"/>
              </a:rPr>
              <a:t>   - </a:t>
            </a:r>
            <a:r>
              <a:rPr lang="ko-KR" altLang="en-US" sz="1400" kern="0" dirty="0">
                <a:solidFill>
                  <a:schemeClr val="tx1"/>
                </a:solidFill>
                <a:latin typeface="+mn-ea"/>
                <a:ea typeface="+mn-ea"/>
              </a:rPr>
              <a:t>입력크기 </a:t>
            </a:r>
            <a:r>
              <a:rPr lang="en-US" altLang="ko-KR" sz="1400" kern="0" dirty="0">
                <a:solidFill>
                  <a:schemeClr val="tx1"/>
                </a:solidFill>
                <a:latin typeface="+mn-ea"/>
                <a:ea typeface="+mn-ea"/>
              </a:rPr>
              <a:t>: 640x640</a:t>
            </a:r>
          </a:p>
          <a:p>
            <a:pPr marL="627062" lvl="2" indent="0">
              <a:lnSpc>
                <a:spcPct val="130000"/>
              </a:lnSpc>
              <a:spcBef>
                <a:spcPts val="600"/>
              </a:spcBef>
              <a:buNone/>
            </a:pPr>
            <a:r>
              <a:rPr lang="en-US" altLang="ko-KR" sz="1400" kern="0" dirty="0">
                <a:solidFill>
                  <a:schemeClr val="tx1"/>
                </a:solidFill>
                <a:latin typeface="+mn-ea"/>
                <a:ea typeface="+mn-ea"/>
              </a:rPr>
              <a:t>   - </a:t>
            </a:r>
            <a:r>
              <a:rPr lang="ko-KR" altLang="en-US" sz="1400" kern="0" dirty="0">
                <a:solidFill>
                  <a:schemeClr val="tx1"/>
                </a:solidFill>
                <a:latin typeface="+mn-ea"/>
                <a:ea typeface="+mn-ea"/>
              </a:rPr>
              <a:t>모멘텀</a:t>
            </a:r>
            <a:r>
              <a:rPr lang="en-US" altLang="ko-KR" sz="1400" kern="0" dirty="0">
                <a:solidFill>
                  <a:schemeClr val="tx1"/>
                </a:solidFill>
                <a:latin typeface="+mn-ea"/>
                <a:ea typeface="+mn-ea"/>
              </a:rPr>
              <a:t>(momentum)</a:t>
            </a:r>
            <a:r>
              <a:rPr lang="ko-KR" altLang="en-US" sz="1400" kern="0" dirty="0">
                <a:solidFill>
                  <a:schemeClr val="tx1"/>
                </a:solidFill>
                <a:latin typeface="+mn-ea"/>
                <a:ea typeface="+mn-ea"/>
              </a:rPr>
              <a:t> </a:t>
            </a:r>
            <a:r>
              <a:rPr lang="en-US" altLang="ko-KR" sz="1400" kern="0" dirty="0">
                <a:solidFill>
                  <a:schemeClr val="tx1"/>
                </a:solidFill>
                <a:latin typeface="+mn-ea"/>
                <a:ea typeface="+mn-ea"/>
              </a:rPr>
              <a:t>:</a:t>
            </a:r>
            <a:r>
              <a:rPr lang="ko-KR" altLang="en-US" sz="1400" kern="0" dirty="0">
                <a:solidFill>
                  <a:schemeClr val="tx1"/>
                </a:solidFill>
                <a:latin typeface="+mn-ea"/>
                <a:ea typeface="+mn-ea"/>
              </a:rPr>
              <a:t> </a:t>
            </a:r>
            <a:r>
              <a:rPr lang="en-US" altLang="ko-KR" sz="1400" kern="0" dirty="0">
                <a:solidFill>
                  <a:schemeClr val="tx1"/>
                </a:solidFill>
                <a:latin typeface="+mn-ea"/>
                <a:ea typeface="+mn-ea"/>
              </a:rPr>
              <a:t>0.937</a:t>
            </a:r>
          </a:p>
          <a:p>
            <a:pPr marL="627062" lvl="2" indent="0">
              <a:lnSpc>
                <a:spcPct val="130000"/>
              </a:lnSpc>
              <a:spcBef>
                <a:spcPts val="600"/>
              </a:spcBef>
              <a:buNone/>
            </a:pPr>
            <a:r>
              <a:rPr lang="en-US" altLang="ko-KR" sz="1400" kern="0" dirty="0">
                <a:solidFill>
                  <a:schemeClr val="tx1"/>
                </a:solidFill>
                <a:latin typeface="+mn-ea"/>
                <a:ea typeface="+mn-ea"/>
              </a:rPr>
              <a:t>   - </a:t>
            </a:r>
            <a:r>
              <a:rPr lang="ko-KR" altLang="en-US" sz="1400" kern="0" dirty="0">
                <a:solidFill>
                  <a:schemeClr val="tx1"/>
                </a:solidFill>
                <a:latin typeface="+mn-ea"/>
                <a:ea typeface="+mn-ea"/>
              </a:rPr>
              <a:t>가중치 감소</a:t>
            </a:r>
            <a:r>
              <a:rPr lang="en-US" altLang="ko-KR" sz="1400" kern="0" dirty="0">
                <a:solidFill>
                  <a:schemeClr val="tx1"/>
                </a:solidFill>
                <a:latin typeface="+mn-ea"/>
                <a:ea typeface="+mn-ea"/>
              </a:rPr>
              <a:t>(</a:t>
            </a:r>
            <a:r>
              <a:rPr lang="en-US" altLang="ko-KR" sz="1400" kern="0" dirty="0" err="1">
                <a:solidFill>
                  <a:schemeClr val="tx1"/>
                </a:solidFill>
                <a:latin typeface="+mn-ea"/>
                <a:ea typeface="+mn-ea"/>
              </a:rPr>
              <a:t>weight_decay</a:t>
            </a:r>
            <a:r>
              <a:rPr lang="en-US" altLang="ko-KR" sz="1400" kern="0" dirty="0">
                <a:solidFill>
                  <a:schemeClr val="tx1"/>
                </a:solidFill>
                <a:latin typeface="+mn-ea"/>
                <a:ea typeface="+mn-ea"/>
              </a:rPr>
              <a:t>) : 0.0005</a:t>
            </a:r>
          </a:p>
          <a:p>
            <a:pPr marL="627062" lvl="2" indent="0">
              <a:lnSpc>
                <a:spcPct val="130000"/>
              </a:lnSpc>
              <a:spcBef>
                <a:spcPts val="600"/>
              </a:spcBef>
              <a:buNone/>
            </a:pPr>
            <a:r>
              <a:rPr lang="en-US" altLang="ko-KR" sz="1400" kern="0" dirty="0">
                <a:solidFill>
                  <a:schemeClr val="tx1"/>
                </a:solidFill>
                <a:latin typeface="+mn-ea"/>
                <a:ea typeface="+mn-ea"/>
              </a:rPr>
              <a:t>   - </a:t>
            </a:r>
            <a:r>
              <a:rPr lang="en-US" altLang="ko-KR" sz="1400" kern="0" dirty="0" err="1">
                <a:solidFill>
                  <a:schemeClr val="tx1"/>
                </a:solidFill>
                <a:latin typeface="+mn-ea"/>
                <a:ea typeface="+mn-ea"/>
              </a:rPr>
              <a:t>hsv_h</a:t>
            </a:r>
            <a:r>
              <a:rPr lang="en-US" altLang="ko-KR" sz="1400" kern="0" dirty="0">
                <a:solidFill>
                  <a:schemeClr val="tx1"/>
                </a:solidFill>
                <a:latin typeface="+mn-ea"/>
                <a:ea typeface="+mn-ea"/>
              </a:rPr>
              <a:t>,</a:t>
            </a:r>
            <a:r>
              <a:rPr lang="ko-KR" altLang="en-US" sz="1400" kern="0" dirty="0">
                <a:solidFill>
                  <a:schemeClr val="tx1"/>
                </a:solidFill>
                <a:latin typeface="+mn-ea"/>
                <a:ea typeface="+mn-ea"/>
              </a:rPr>
              <a:t> </a:t>
            </a:r>
            <a:r>
              <a:rPr lang="en-US" altLang="ko-KR" sz="1400" kern="0" dirty="0" err="1">
                <a:solidFill>
                  <a:schemeClr val="tx1"/>
                </a:solidFill>
                <a:latin typeface="+mn-ea"/>
                <a:ea typeface="+mn-ea"/>
              </a:rPr>
              <a:t>hsv_s</a:t>
            </a:r>
            <a:r>
              <a:rPr lang="en-US" altLang="ko-KR" sz="1400" kern="0" dirty="0">
                <a:solidFill>
                  <a:schemeClr val="tx1"/>
                </a:solidFill>
                <a:latin typeface="+mn-ea"/>
                <a:ea typeface="+mn-ea"/>
              </a:rPr>
              <a:t>,</a:t>
            </a:r>
            <a:r>
              <a:rPr lang="ko-KR" altLang="en-US" sz="1400" kern="0" dirty="0">
                <a:solidFill>
                  <a:schemeClr val="tx1"/>
                </a:solidFill>
                <a:latin typeface="+mn-ea"/>
                <a:ea typeface="+mn-ea"/>
              </a:rPr>
              <a:t> </a:t>
            </a:r>
            <a:r>
              <a:rPr lang="en-US" altLang="ko-KR" sz="1400" kern="0" dirty="0" err="1">
                <a:solidFill>
                  <a:schemeClr val="tx1"/>
                </a:solidFill>
                <a:latin typeface="+mn-ea"/>
                <a:ea typeface="+mn-ea"/>
              </a:rPr>
              <a:t>hsv_v</a:t>
            </a:r>
            <a:r>
              <a:rPr lang="en-US" altLang="ko-KR" sz="1400" kern="0" dirty="0">
                <a:solidFill>
                  <a:schemeClr val="tx1"/>
                </a:solidFill>
                <a:latin typeface="+mn-ea"/>
                <a:ea typeface="+mn-ea"/>
              </a:rPr>
              <a:t>(</a:t>
            </a:r>
            <a:r>
              <a:rPr lang="ko-KR" altLang="en-US" sz="1400" kern="0" dirty="0">
                <a:solidFill>
                  <a:schemeClr val="tx1"/>
                </a:solidFill>
                <a:latin typeface="+mn-ea"/>
                <a:ea typeface="+mn-ea"/>
              </a:rPr>
              <a:t>이미지</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색도</a:t>
            </a:r>
            <a:r>
              <a:rPr lang="en-US" altLang="ko-KR" sz="1400" kern="0" dirty="0">
                <a:solidFill>
                  <a:schemeClr val="tx1"/>
                </a:solidFill>
                <a:latin typeface="+mn-ea"/>
                <a:ea typeface="+mn-ea"/>
              </a:rPr>
              <a:t>/</a:t>
            </a:r>
            <a:r>
              <a:rPr lang="ko-KR" altLang="en-US" sz="1400" kern="0" dirty="0">
                <a:solidFill>
                  <a:schemeClr val="tx1"/>
                </a:solidFill>
                <a:latin typeface="+mn-ea"/>
                <a:ea typeface="+mn-ea"/>
              </a:rPr>
              <a:t>채도</a:t>
            </a:r>
            <a:r>
              <a:rPr lang="en-US" altLang="ko-KR" sz="1400" kern="0" dirty="0">
                <a:solidFill>
                  <a:schemeClr val="tx1"/>
                </a:solidFill>
                <a:latin typeface="+mn-ea"/>
                <a:ea typeface="+mn-ea"/>
              </a:rPr>
              <a:t>/</a:t>
            </a:r>
            <a:r>
              <a:rPr lang="ko-KR" altLang="en-US" sz="1400" kern="0" dirty="0">
                <a:solidFill>
                  <a:schemeClr val="tx1"/>
                </a:solidFill>
                <a:latin typeface="+mn-ea"/>
                <a:ea typeface="+mn-ea"/>
              </a:rPr>
              <a:t>밝기 증강 정도</a:t>
            </a:r>
            <a:r>
              <a:rPr lang="en-US" altLang="ko-KR" sz="1400" kern="0" dirty="0">
                <a:solidFill>
                  <a:schemeClr val="tx1"/>
                </a:solidFill>
                <a:latin typeface="+mn-ea"/>
                <a:ea typeface="+mn-ea"/>
              </a:rPr>
              <a:t>)</a:t>
            </a:r>
            <a:r>
              <a:rPr lang="ko-KR" altLang="en-US" sz="1400" kern="0" dirty="0">
                <a:solidFill>
                  <a:schemeClr val="tx1"/>
                </a:solidFill>
                <a:latin typeface="+mn-ea"/>
                <a:ea typeface="+mn-ea"/>
              </a:rPr>
              <a:t> </a:t>
            </a:r>
            <a:r>
              <a:rPr lang="en-US" altLang="ko-KR" sz="1400" kern="0" dirty="0">
                <a:solidFill>
                  <a:schemeClr val="tx1"/>
                </a:solidFill>
                <a:latin typeface="+mn-ea"/>
                <a:ea typeface="+mn-ea"/>
              </a:rPr>
              <a:t>:</a:t>
            </a:r>
            <a:r>
              <a:rPr lang="ko-KR" altLang="en-US" sz="1400" kern="0" dirty="0">
                <a:solidFill>
                  <a:schemeClr val="tx1"/>
                </a:solidFill>
                <a:latin typeface="+mn-ea"/>
                <a:ea typeface="+mn-ea"/>
              </a:rPr>
              <a:t> </a:t>
            </a:r>
            <a:r>
              <a:rPr lang="en-US" altLang="ko-KR" sz="1400" kern="0" dirty="0">
                <a:solidFill>
                  <a:schemeClr val="tx1"/>
                </a:solidFill>
                <a:latin typeface="+mn-ea"/>
                <a:ea typeface="+mn-ea"/>
              </a:rPr>
              <a:t>0.015,</a:t>
            </a:r>
            <a:r>
              <a:rPr lang="ko-KR" altLang="en-US" sz="1400" kern="0" dirty="0">
                <a:solidFill>
                  <a:schemeClr val="tx1"/>
                </a:solidFill>
                <a:latin typeface="+mn-ea"/>
                <a:ea typeface="+mn-ea"/>
              </a:rPr>
              <a:t> </a:t>
            </a:r>
            <a:r>
              <a:rPr lang="en-US" altLang="ko-KR" sz="1400" kern="0" dirty="0">
                <a:solidFill>
                  <a:schemeClr val="tx1"/>
                </a:solidFill>
                <a:latin typeface="+mn-ea"/>
                <a:ea typeface="+mn-ea"/>
              </a:rPr>
              <a:t>0.7,</a:t>
            </a:r>
            <a:r>
              <a:rPr lang="ko-KR" altLang="en-US" sz="1400" kern="0" dirty="0">
                <a:solidFill>
                  <a:schemeClr val="tx1"/>
                </a:solidFill>
                <a:latin typeface="+mn-ea"/>
                <a:ea typeface="+mn-ea"/>
              </a:rPr>
              <a:t> </a:t>
            </a:r>
            <a:r>
              <a:rPr lang="en-US" altLang="ko-KR" sz="1400" kern="0" dirty="0">
                <a:solidFill>
                  <a:schemeClr val="tx1"/>
                </a:solidFill>
                <a:latin typeface="+mn-ea"/>
                <a:ea typeface="+mn-ea"/>
              </a:rPr>
              <a:t>0.4</a:t>
            </a:r>
          </a:p>
          <a:p>
            <a:pPr marL="627062" lvl="2" indent="0">
              <a:lnSpc>
                <a:spcPct val="130000"/>
              </a:lnSpc>
              <a:spcBef>
                <a:spcPts val="600"/>
              </a:spcBef>
              <a:buNone/>
            </a:pPr>
            <a:r>
              <a:rPr lang="en-US" altLang="ko-KR" sz="1400" kern="0" dirty="0">
                <a:solidFill>
                  <a:schemeClr val="tx1"/>
                </a:solidFill>
                <a:latin typeface="+mn-ea"/>
                <a:ea typeface="+mn-ea"/>
              </a:rPr>
              <a:t>   - box, obj, </a:t>
            </a:r>
            <a:r>
              <a:rPr lang="en-US" altLang="ko-KR" sz="1400" kern="0" dirty="0" err="1">
                <a:solidFill>
                  <a:schemeClr val="tx1"/>
                </a:solidFill>
                <a:latin typeface="+mn-ea"/>
                <a:ea typeface="+mn-ea"/>
              </a:rPr>
              <a:t>cls</a:t>
            </a:r>
            <a:r>
              <a:rPr lang="en-US" altLang="ko-KR" sz="1400" kern="0" dirty="0">
                <a:solidFill>
                  <a:schemeClr val="tx1"/>
                </a:solidFill>
                <a:latin typeface="+mn-ea"/>
                <a:ea typeface="+mn-ea"/>
              </a:rPr>
              <a:t>(</a:t>
            </a:r>
            <a:r>
              <a:rPr lang="ko-KR" altLang="en-US" sz="1400" kern="0" dirty="0">
                <a:solidFill>
                  <a:schemeClr val="tx1"/>
                </a:solidFill>
                <a:latin typeface="+mn-ea"/>
                <a:ea typeface="+mn-ea"/>
              </a:rPr>
              <a:t>손실 함수 가중치</a:t>
            </a:r>
            <a:r>
              <a:rPr lang="en-US" altLang="ko-KR" sz="1400" kern="0" dirty="0">
                <a:solidFill>
                  <a:schemeClr val="tx1"/>
                </a:solidFill>
                <a:latin typeface="+mn-ea"/>
                <a:ea typeface="+mn-ea"/>
              </a:rPr>
              <a:t>(</a:t>
            </a:r>
            <a:r>
              <a:rPr lang="en-US" altLang="ko-KR" sz="1400" kern="0" dirty="0" err="1">
                <a:solidFill>
                  <a:schemeClr val="tx1"/>
                </a:solidFill>
                <a:latin typeface="+mn-ea"/>
                <a:ea typeface="+mn-ea"/>
              </a:rPr>
              <a:t>bbox</a:t>
            </a:r>
            <a:r>
              <a:rPr lang="en-US" altLang="ko-KR" sz="1400" kern="0" dirty="0">
                <a:solidFill>
                  <a:schemeClr val="tx1"/>
                </a:solidFill>
                <a:latin typeface="+mn-ea"/>
                <a:ea typeface="+mn-ea"/>
              </a:rPr>
              <a:t>,</a:t>
            </a:r>
            <a:r>
              <a:rPr lang="ko-KR" altLang="en-US" sz="1400" kern="0" dirty="0">
                <a:solidFill>
                  <a:schemeClr val="tx1"/>
                </a:solidFill>
                <a:latin typeface="+mn-ea"/>
                <a:ea typeface="+mn-ea"/>
              </a:rPr>
              <a:t> 객체성</a:t>
            </a:r>
            <a:r>
              <a:rPr lang="en-US" altLang="ko-KR" sz="1400" kern="0" dirty="0">
                <a:solidFill>
                  <a:schemeClr val="tx1"/>
                </a:solidFill>
                <a:latin typeface="+mn-ea"/>
                <a:ea typeface="+mn-ea"/>
              </a:rPr>
              <a:t>, </a:t>
            </a:r>
            <a:r>
              <a:rPr lang="ko-KR" altLang="en-US" sz="1400" kern="0" dirty="0">
                <a:solidFill>
                  <a:schemeClr val="tx1"/>
                </a:solidFill>
                <a:latin typeface="+mn-ea"/>
                <a:ea typeface="+mn-ea"/>
              </a:rPr>
              <a:t>클래스</a:t>
            </a:r>
            <a:r>
              <a:rPr lang="en-US" altLang="ko-KR" sz="1400" kern="0" dirty="0">
                <a:solidFill>
                  <a:schemeClr val="tx1"/>
                </a:solidFill>
                <a:latin typeface="+mn-ea"/>
                <a:ea typeface="+mn-ea"/>
              </a:rPr>
              <a:t>) : 0.05, 1.0, 0.5</a:t>
            </a:r>
          </a:p>
          <a:p>
            <a:pPr marL="627062" lvl="2" indent="0">
              <a:lnSpc>
                <a:spcPct val="130000"/>
              </a:lnSpc>
              <a:spcBef>
                <a:spcPts val="600"/>
              </a:spcBef>
              <a:buNone/>
            </a:pPr>
            <a:r>
              <a:rPr lang="en-US" altLang="ko-KR" sz="1400" kern="0" dirty="0">
                <a:solidFill>
                  <a:schemeClr val="tx1"/>
                </a:solidFill>
                <a:latin typeface="+mn-ea"/>
                <a:ea typeface="+mn-ea"/>
              </a:rPr>
              <a:t>   - </a:t>
            </a:r>
            <a:r>
              <a:rPr lang="ko-KR" altLang="en-US" sz="1400" kern="0" dirty="0">
                <a:solidFill>
                  <a:schemeClr val="tx1"/>
                </a:solidFill>
                <a:latin typeface="+mn-ea"/>
                <a:ea typeface="+mn-ea"/>
              </a:rPr>
              <a:t>기타 기본 값 유지</a:t>
            </a:r>
            <a:endParaRPr lang="en-US" altLang="ko-KR" sz="1400" kern="0" dirty="0">
              <a:solidFill>
                <a:schemeClr val="tx1"/>
              </a:solidFill>
              <a:latin typeface="+mn-ea"/>
              <a:ea typeface="+mn-ea"/>
            </a:endParaRPr>
          </a:p>
        </p:txBody>
      </p:sp>
      <p:sp>
        <p:nvSpPr>
          <p:cNvPr id="3" name="TextBox 2">
            <a:extLst>
              <a:ext uri="{FF2B5EF4-FFF2-40B4-BE49-F238E27FC236}">
                <a16:creationId xmlns:a16="http://schemas.microsoft.com/office/drawing/2014/main" id="{B1E88D42-B81D-87A6-583C-BDD0D0F6676C}"/>
              </a:ext>
            </a:extLst>
          </p:cNvPr>
          <p:cNvSpPr txBox="1"/>
          <p:nvPr/>
        </p:nvSpPr>
        <p:spPr>
          <a:xfrm>
            <a:off x="4913954" y="1628980"/>
            <a:ext cx="4230046" cy="276999"/>
          </a:xfrm>
          <a:prstGeom prst="rect">
            <a:avLst/>
          </a:prstGeom>
          <a:noFill/>
        </p:spPr>
        <p:txBody>
          <a:bodyPr wrap="square">
            <a:spAutoFit/>
          </a:bodyPr>
          <a:lstStyle/>
          <a:p>
            <a:pPr algn="l"/>
            <a:r>
              <a:rPr lang="en-US" altLang="ko-KR" sz="1200" b="1" dirty="0">
                <a:solidFill>
                  <a:schemeClr val="tx2"/>
                </a:solidFill>
              </a:rPr>
              <a:t>* </a:t>
            </a:r>
            <a:r>
              <a:rPr lang="ko-KR" altLang="en-US" sz="1200" b="1" dirty="0">
                <a:solidFill>
                  <a:schemeClr val="tx2"/>
                </a:solidFill>
              </a:rPr>
              <a:t>빨간 글씨 부분은 해당 논문을 실제 구현하였을 때 환경임</a:t>
            </a:r>
            <a:endParaRPr lang="ko-KR" altLang="en-US" sz="1200" dirty="0">
              <a:solidFill>
                <a:schemeClr val="tx2"/>
              </a:solidFill>
            </a:endParaRPr>
          </a:p>
        </p:txBody>
      </p:sp>
    </p:spTree>
    <p:extLst>
      <p:ext uri="{BB962C8B-B14F-4D97-AF65-F5344CB8AC3E}">
        <p14:creationId xmlns:p14="http://schemas.microsoft.com/office/powerpoint/2010/main" val="299951522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722D5-42C5-7CE6-0414-04BF407B0A6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B4864FA2-0C07-8F24-F6B6-5EFAD430C6E7}"/>
              </a:ext>
            </a:extLst>
          </p:cNvPr>
          <p:cNvSpPr>
            <a:spLocks noGrp="1"/>
          </p:cNvSpPr>
          <p:nvPr>
            <p:ph type="title"/>
          </p:nvPr>
        </p:nvSpPr>
        <p:spPr/>
        <p:txBody>
          <a:bodyPr/>
          <a:lstStyle/>
          <a:p>
            <a:r>
              <a:rPr lang="ko-KR" altLang="en-US" dirty="0"/>
              <a:t>실험</a:t>
            </a:r>
            <a:r>
              <a:rPr lang="en-US" altLang="ko-KR" dirty="0"/>
              <a:t> </a:t>
            </a:r>
            <a:r>
              <a:rPr lang="ko-KR" altLang="en-US" dirty="0"/>
              <a:t>구성 및 평가 방법 </a:t>
            </a:r>
            <a:r>
              <a:rPr lang="en-US" altLang="ko-KR" dirty="0"/>
              <a:t>(Experiment Settings)</a:t>
            </a:r>
            <a:r>
              <a:rPr lang="ko-KR" altLang="en-US" dirty="0"/>
              <a:t> </a:t>
            </a:r>
          </a:p>
        </p:txBody>
      </p:sp>
      <p:sp>
        <p:nvSpPr>
          <p:cNvPr id="6" name="Rectangle 3">
            <a:extLst>
              <a:ext uri="{FF2B5EF4-FFF2-40B4-BE49-F238E27FC236}">
                <a16:creationId xmlns:a16="http://schemas.microsoft.com/office/drawing/2014/main" id="{D8D80A53-0945-85C8-688C-F7A7EADF5C4C}"/>
              </a:ext>
            </a:extLst>
          </p:cNvPr>
          <p:cNvSpPr txBox="1">
            <a:spLocks noChangeArrowheads="1"/>
          </p:cNvSpPr>
          <p:nvPr/>
        </p:nvSpPr>
        <p:spPr bwMode="auto">
          <a:xfrm>
            <a:off x="400012" y="1088974"/>
            <a:ext cx="8402035" cy="3708644"/>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실험 환경 및 평가 방법</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2) </a:t>
            </a:r>
            <a:r>
              <a:rPr lang="ko-KR" altLang="en-US" sz="1600" kern="0" dirty="0">
                <a:solidFill>
                  <a:schemeClr val="tx1"/>
                </a:solidFill>
                <a:latin typeface="+mn-ea"/>
                <a:ea typeface="+mn-ea"/>
              </a:rPr>
              <a:t>평가 방법</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ea typeface="+mn-ea"/>
              </a:rPr>
              <a:t>PASCAL VOC </a:t>
            </a:r>
            <a:r>
              <a:rPr lang="en-US" altLang="ko-KR" sz="1400" kern="0" dirty="0" err="1">
                <a:solidFill>
                  <a:schemeClr val="tx1"/>
                </a:solidFill>
                <a:latin typeface="+mn-ea"/>
                <a:ea typeface="+mn-ea"/>
              </a:rPr>
              <a:t>mAP</a:t>
            </a:r>
            <a:r>
              <a:rPr lang="en-US" altLang="ko-KR" sz="1400" kern="0" dirty="0">
                <a:solidFill>
                  <a:schemeClr val="tx1"/>
                </a:solidFill>
                <a:latin typeface="+mn-ea"/>
                <a:ea typeface="+mn-ea"/>
              </a:rPr>
              <a:t>(</a:t>
            </a:r>
            <a:r>
              <a:rPr lang="en-US" altLang="ko-KR" sz="1400" kern="0" dirty="0">
                <a:solidFill>
                  <a:schemeClr val="tx1"/>
                </a:solidFill>
                <a:latin typeface="+mn-ea"/>
                <a:ea typeface="+mn-ea"/>
                <a:hlinkClick r:id="rId3"/>
              </a:rPr>
              <a:t>mAP@0.5</a:t>
            </a:r>
            <a:r>
              <a:rPr lang="en-US" altLang="ko-KR" sz="1400" kern="0" dirty="0">
                <a:solidFill>
                  <a:schemeClr val="tx1"/>
                </a:solidFill>
                <a:latin typeface="+mn-ea"/>
                <a:ea typeface="+mn-ea"/>
              </a:rPr>
              <a:t>) </a:t>
            </a:r>
            <a:r>
              <a:rPr lang="ko-KR" altLang="en-US" sz="1400" kern="0" dirty="0">
                <a:solidFill>
                  <a:schemeClr val="tx1"/>
                </a:solidFill>
                <a:latin typeface="+mn-ea"/>
                <a:ea typeface="+mn-ea"/>
              </a:rPr>
              <a:t>및 </a:t>
            </a:r>
            <a:r>
              <a:rPr lang="en-US" altLang="ko-KR" sz="1400" kern="0" dirty="0">
                <a:solidFill>
                  <a:schemeClr val="tx1"/>
                </a:solidFill>
                <a:latin typeface="+mn-ea"/>
                <a:ea typeface="+mn-ea"/>
              </a:rPr>
              <a:t>COCO </a:t>
            </a:r>
            <a:r>
              <a:rPr lang="en-US" altLang="ko-KR" sz="1400" kern="0" dirty="0" err="1">
                <a:solidFill>
                  <a:schemeClr val="tx1"/>
                </a:solidFill>
                <a:latin typeface="+mn-ea"/>
                <a:ea typeface="+mn-ea"/>
              </a:rPr>
              <a:t>mAP</a:t>
            </a:r>
            <a:r>
              <a:rPr lang="en-US" altLang="ko-KR" sz="1400" kern="0" dirty="0">
                <a:solidFill>
                  <a:schemeClr val="tx1"/>
                </a:solidFill>
                <a:latin typeface="+mn-ea"/>
                <a:ea typeface="+mn-ea"/>
              </a:rPr>
              <a:t>(</a:t>
            </a:r>
            <a:r>
              <a:rPr lang="en-US" altLang="ko-KR" sz="1400" kern="0" dirty="0">
                <a:solidFill>
                  <a:schemeClr val="tx1"/>
                </a:solidFill>
                <a:latin typeface="+mn-ea"/>
                <a:ea typeface="+mn-ea"/>
                <a:hlinkClick r:id="rId4"/>
              </a:rPr>
              <a:t>mAP@0.5:0.05:0.95</a:t>
            </a:r>
            <a:r>
              <a:rPr lang="en-US" altLang="ko-KR" sz="1400" kern="0" dirty="0">
                <a:solidFill>
                  <a:schemeClr val="tx1"/>
                </a:solidFill>
                <a:latin typeface="+mn-ea"/>
                <a:ea typeface="+mn-ea"/>
              </a:rPr>
              <a:t>)</a:t>
            </a:r>
            <a:r>
              <a:rPr lang="ko-KR" altLang="en-US" sz="1400" kern="0" dirty="0">
                <a:solidFill>
                  <a:schemeClr val="tx1"/>
                </a:solidFill>
                <a:latin typeface="+mn-ea"/>
                <a:ea typeface="+mn-ea"/>
              </a:rPr>
              <a:t>를 사용하여 성능을 평가</a:t>
            </a:r>
            <a:endParaRPr lang="en-US" altLang="ko-KR" sz="1400" kern="0" dirty="0">
              <a:solidFill>
                <a:schemeClr val="tx1"/>
              </a:solidFill>
              <a:latin typeface="+mn-ea"/>
              <a:ea typeface="+mn-ea"/>
            </a:endParaRPr>
          </a:p>
          <a:p>
            <a:pPr marL="627062" lvl="2" indent="0">
              <a:lnSpc>
                <a:spcPct val="130000"/>
              </a:lnSpc>
              <a:spcBef>
                <a:spcPts val="600"/>
              </a:spcBef>
              <a:buNone/>
            </a:pPr>
            <a:r>
              <a:rPr lang="en-US" altLang="ko-KR" sz="1400" kern="0" dirty="0">
                <a:solidFill>
                  <a:schemeClr val="tx1">
                    <a:lumMod val="50000"/>
                    <a:lumOff val="50000"/>
                  </a:schemeClr>
                </a:solidFill>
                <a:latin typeface="+mn-ea"/>
                <a:ea typeface="+mn-ea"/>
              </a:rPr>
              <a:t>  - AP(Average Precision): P-R Curve(Recall</a:t>
            </a:r>
            <a:r>
              <a:rPr lang="ko-KR" altLang="en-US" sz="1400" kern="0" dirty="0">
                <a:solidFill>
                  <a:schemeClr val="tx1">
                    <a:lumMod val="50000"/>
                    <a:lumOff val="50000"/>
                  </a:schemeClr>
                </a:solidFill>
                <a:latin typeface="+mn-ea"/>
                <a:ea typeface="+mn-ea"/>
              </a:rPr>
              <a:t>의 변화에 따른 </a:t>
            </a:r>
            <a:r>
              <a:rPr lang="en-US" altLang="ko-KR" sz="1400" kern="0" dirty="0">
                <a:solidFill>
                  <a:schemeClr val="tx1">
                    <a:lumMod val="50000"/>
                    <a:lumOff val="50000"/>
                  </a:schemeClr>
                </a:solidFill>
                <a:latin typeface="+mn-ea"/>
                <a:ea typeface="+mn-ea"/>
              </a:rPr>
              <a:t>Precision</a:t>
            </a:r>
            <a:r>
              <a:rPr lang="ko-KR" altLang="en-US" sz="1400" kern="0" dirty="0">
                <a:solidFill>
                  <a:schemeClr val="tx1">
                    <a:lumMod val="50000"/>
                    <a:lumOff val="50000"/>
                  </a:schemeClr>
                </a:solidFill>
                <a:latin typeface="+mn-ea"/>
                <a:ea typeface="+mn-ea"/>
              </a:rPr>
              <a:t>을 나타낸 곡선으로</a:t>
            </a:r>
            <a:r>
              <a:rPr lang="en-US" altLang="ko-KR" sz="1400" kern="0" dirty="0">
                <a:solidFill>
                  <a:schemeClr val="tx1">
                    <a:lumMod val="50000"/>
                    <a:lumOff val="50000"/>
                  </a:schemeClr>
                </a:solidFill>
                <a:latin typeface="+mn-ea"/>
                <a:ea typeface="+mn-ea"/>
              </a:rPr>
              <a:t>, x</a:t>
            </a:r>
            <a:r>
              <a:rPr lang="ko-KR" altLang="en-US" sz="1400" kern="0" dirty="0">
                <a:solidFill>
                  <a:schemeClr val="tx1">
                    <a:lumMod val="50000"/>
                    <a:lumOff val="50000"/>
                  </a:schemeClr>
                </a:solidFill>
                <a:latin typeface="+mn-ea"/>
                <a:ea typeface="+mn-ea"/>
              </a:rPr>
              <a:t>축이 </a:t>
            </a:r>
            <a:r>
              <a:rPr lang="en-US" altLang="ko-KR" sz="1400" kern="0" dirty="0">
                <a:solidFill>
                  <a:schemeClr val="tx1">
                    <a:lumMod val="50000"/>
                    <a:lumOff val="50000"/>
                  </a:schemeClr>
                </a:solidFill>
                <a:latin typeface="+mn-ea"/>
                <a:ea typeface="+mn-ea"/>
              </a:rPr>
              <a:t>Recall, y</a:t>
            </a:r>
            <a:r>
              <a:rPr lang="ko-KR" altLang="en-US" sz="1400" kern="0" dirty="0">
                <a:solidFill>
                  <a:schemeClr val="tx1">
                    <a:lumMod val="50000"/>
                    <a:lumOff val="50000"/>
                  </a:schemeClr>
                </a:solidFill>
                <a:latin typeface="+mn-ea"/>
                <a:ea typeface="+mn-ea"/>
              </a:rPr>
              <a:t>축이 </a:t>
            </a:r>
            <a:r>
              <a:rPr lang="en-US" altLang="ko-KR" sz="1400" kern="0" dirty="0">
                <a:solidFill>
                  <a:schemeClr val="tx1">
                    <a:lumMod val="50000"/>
                    <a:lumOff val="50000"/>
                  </a:schemeClr>
                </a:solidFill>
                <a:latin typeface="+mn-ea"/>
                <a:ea typeface="+mn-ea"/>
              </a:rPr>
              <a:t>Precision)</a:t>
            </a:r>
            <a:r>
              <a:rPr lang="ko-KR" altLang="en-US" sz="1400" kern="0" dirty="0">
                <a:solidFill>
                  <a:schemeClr val="tx1">
                    <a:lumMod val="50000"/>
                    <a:lumOff val="50000"/>
                  </a:schemeClr>
                </a:solidFill>
                <a:latin typeface="+mn-ea"/>
                <a:ea typeface="+mn-ea"/>
              </a:rPr>
              <a:t>의 면적</a:t>
            </a:r>
            <a:endParaRPr lang="en-US" altLang="ko-KR" sz="1400" kern="0" dirty="0">
              <a:solidFill>
                <a:schemeClr val="tx1">
                  <a:lumMod val="50000"/>
                  <a:lumOff val="50000"/>
                </a:schemeClr>
              </a:solidFill>
              <a:latin typeface="+mn-ea"/>
              <a:ea typeface="+mn-ea"/>
            </a:endParaRPr>
          </a:p>
          <a:p>
            <a:pPr marL="627062" lvl="2" indent="0">
              <a:lnSpc>
                <a:spcPct val="130000"/>
              </a:lnSpc>
              <a:spcBef>
                <a:spcPts val="600"/>
              </a:spcBef>
              <a:buNone/>
            </a:pPr>
            <a:r>
              <a:rPr lang="en-US" altLang="ko-KR" sz="1400" kern="0" dirty="0">
                <a:solidFill>
                  <a:schemeClr val="tx1">
                    <a:lumMod val="50000"/>
                    <a:lumOff val="50000"/>
                  </a:schemeClr>
                </a:solidFill>
                <a:latin typeface="+mn-ea"/>
                <a:ea typeface="+mn-ea"/>
              </a:rPr>
              <a:t>  - </a:t>
            </a:r>
            <a:r>
              <a:rPr lang="en-US" altLang="ko-KR" sz="1400" kern="0" dirty="0" err="1">
                <a:solidFill>
                  <a:schemeClr val="tx1">
                    <a:lumMod val="50000"/>
                    <a:lumOff val="50000"/>
                  </a:schemeClr>
                </a:solidFill>
                <a:latin typeface="+mn-ea"/>
                <a:ea typeface="+mn-ea"/>
              </a:rPr>
              <a:t>mAP</a:t>
            </a:r>
            <a:r>
              <a:rPr lang="en-US" altLang="ko-KR" sz="1400" kern="0" dirty="0">
                <a:solidFill>
                  <a:schemeClr val="tx1">
                    <a:lumMod val="50000"/>
                    <a:lumOff val="50000"/>
                  </a:schemeClr>
                </a:solidFill>
                <a:latin typeface="+mn-ea"/>
                <a:ea typeface="+mn-ea"/>
              </a:rPr>
              <a:t>(mean Average Precision): </a:t>
            </a:r>
            <a:r>
              <a:rPr lang="ko-KR" altLang="en-US" sz="1400" kern="0" dirty="0">
                <a:solidFill>
                  <a:schemeClr val="tx1">
                    <a:lumMod val="50000"/>
                    <a:lumOff val="50000"/>
                  </a:schemeClr>
                </a:solidFill>
                <a:latin typeface="+mn-ea"/>
                <a:ea typeface="+mn-ea"/>
              </a:rPr>
              <a:t>여러 </a:t>
            </a:r>
            <a:r>
              <a:rPr lang="en-US" altLang="ko-KR" sz="1400" kern="0" dirty="0">
                <a:solidFill>
                  <a:schemeClr val="tx1">
                    <a:lumMod val="50000"/>
                    <a:lumOff val="50000"/>
                  </a:schemeClr>
                </a:solidFill>
                <a:latin typeface="+mn-ea"/>
                <a:ea typeface="+mn-ea"/>
              </a:rPr>
              <a:t>Object</a:t>
            </a:r>
            <a:r>
              <a:rPr lang="ko-KR" altLang="en-US" sz="1400" kern="0" dirty="0">
                <a:solidFill>
                  <a:schemeClr val="tx1">
                    <a:lumMod val="50000"/>
                    <a:lumOff val="50000"/>
                  </a:schemeClr>
                </a:solidFill>
                <a:latin typeface="+mn-ea"/>
                <a:ea typeface="+mn-ea"/>
              </a:rPr>
              <a:t>에 대한 </a:t>
            </a:r>
            <a:r>
              <a:rPr lang="en-US" altLang="ko-KR" sz="1400" kern="0" dirty="0">
                <a:solidFill>
                  <a:schemeClr val="tx1">
                    <a:lumMod val="50000"/>
                    <a:lumOff val="50000"/>
                  </a:schemeClr>
                </a:solidFill>
                <a:latin typeface="+mn-ea"/>
                <a:ea typeface="+mn-ea"/>
              </a:rPr>
              <a:t>AP</a:t>
            </a:r>
            <a:r>
              <a:rPr lang="ko-KR" altLang="en-US" sz="1400" kern="0" dirty="0">
                <a:solidFill>
                  <a:schemeClr val="tx1">
                    <a:lumMod val="50000"/>
                    <a:lumOff val="50000"/>
                  </a:schemeClr>
                </a:solidFill>
                <a:latin typeface="+mn-ea"/>
                <a:ea typeface="+mn-ea"/>
              </a:rPr>
              <a:t>를 평균한 값</a:t>
            </a:r>
            <a:endParaRPr lang="en-US" altLang="ko-KR" sz="1400" kern="0" dirty="0">
              <a:solidFill>
                <a:schemeClr val="tx1">
                  <a:lumMod val="50000"/>
                  <a:lumOff val="50000"/>
                </a:schemeClr>
              </a:solidFill>
              <a:latin typeface="+mn-ea"/>
              <a:ea typeface="+mn-ea"/>
            </a:endParaRPr>
          </a:p>
          <a:p>
            <a:pPr marL="627062" lvl="2" indent="0">
              <a:lnSpc>
                <a:spcPct val="130000"/>
              </a:lnSpc>
              <a:spcBef>
                <a:spcPts val="600"/>
              </a:spcBef>
              <a:buNone/>
            </a:pPr>
            <a:r>
              <a:rPr lang="en-US" altLang="ko-KR" sz="1400" kern="0" dirty="0">
                <a:solidFill>
                  <a:schemeClr val="tx1">
                    <a:lumMod val="50000"/>
                    <a:lumOff val="50000"/>
                  </a:schemeClr>
                </a:solidFill>
                <a:latin typeface="+mn-ea"/>
                <a:ea typeface="+mn-ea"/>
              </a:rPr>
              <a:t>  - </a:t>
            </a:r>
            <a:r>
              <a:rPr lang="en-US" altLang="ko-KR" sz="1400" kern="0" dirty="0" err="1">
                <a:solidFill>
                  <a:schemeClr val="tx1">
                    <a:lumMod val="50000"/>
                    <a:lumOff val="50000"/>
                  </a:schemeClr>
                </a:solidFill>
                <a:latin typeface="+mn-ea"/>
                <a:ea typeface="+mn-ea"/>
              </a:rPr>
              <a:t>mAP</a:t>
            </a:r>
            <a:r>
              <a:rPr lang="en-US" altLang="ko-KR" sz="1400" kern="0" dirty="0">
                <a:solidFill>
                  <a:schemeClr val="tx1">
                    <a:lumMod val="50000"/>
                    <a:lumOff val="50000"/>
                  </a:schemeClr>
                </a:solidFill>
                <a:latin typeface="+mn-ea"/>
                <a:ea typeface="+mn-ea"/>
              </a:rPr>
              <a:t> 0.5: </a:t>
            </a:r>
            <a:r>
              <a:rPr lang="ko-KR" altLang="en-US" sz="1400" kern="0" dirty="0">
                <a:solidFill>
                  <a:schemeClr val="tx1">
                    <a:lumMod val="50000"/>
                    <a:lumOff val="50000"/>
                  </a:schemeClr>
                </a:solidFill>
                <a:latin typeface="+mn-ea"/>
                <a:ea typeface="+mn-ea"/>
              </a:rPr>
              <a:t>이미지에서 물체를 인식하는 모델의 성능을 평가하는 지표인 </a:t>
            </a:r>
            <a:r>
              <a:rPr lang="en-US" altLang="ko-KR" sz="1400" kern="0" dirty="0" err="1">
                <a:solidFill>
                  <a:schemeClr val="tx1">
                    <a:lumMod val="50000"/>
                    <a:lumOff val="50000"/>
                  </a:schemeClr>
                </a:solidFill>
                <a:latin typeface="+mn-ea"/>
                <a:ea typeface="+mn-ea"/>
              </a:rPr>
              <a:t>mAP</a:t>
            </a:r>
            <a:r>
              <a:rPr lang="ko-KR" altLang="en-US" sz="1400" kern="0" dirty="0">
                <a:solidFill>
                  <a:schemeClr val="tx1">
                    <a:lumMod val="50000"/>
                    <a:lumOff val="50000"/>
                  </a:schemeClr>
                </a:solidFill>
                <a:latin typeface="+mn-ea"/>
                <a:ea typeface="+mn-ea"/>
              </a:rPr>
              <a:t>에서 </a:t>
            </a:r>
            <a:r>
              <a:rPr lang="en-US" altLang="ko-KR" sz="1400" kern="0" dirty="0" err="1">
                <a:solidFill>
                  <a:schemeClr val="tx1">
                    <a:lumMod val="50000"/>
                    <a:lumOff val="50000"/>
                  </a:schemeClr>
                </a:solidFill>
                <a:latin typeface="+mn-ea"/>
                <a:ea typeface="+mn-ea"/>
              </a:rPr>
              <a:t>IoU</a:t>
            </a:r>
            <a:r>
              <a:rPr lang="en-US" altLang="ko-KR" sz="1400" kern="0" dirty="0">
                <a:solidFill>
                  <a:schemeClr val="tx1">
                    <a:lumMod val="50000"/>
                    <a:lumOff val="50000"/>
                  </a:schemeClr>
                </a:solidFill>
                <a:latin typeface="+mn-ea"/>
                <a:ea typeface="+mn-ea"/>
              </a:rPr>
              <a:t>(Intersection over Union) </a:t>
            </a:r>
            <a:r>
              <a:rPr lang="ko-KR" altLang="en-US" sz="1400" kern="0" dirty="0">
                <a:solidFill>
                  <a:schemeClr val="tx1">
                    <a:lumMod val="50000"/>
                    <a:lumOff val="50000"/>
                  </a:schemeClr>
                </a:solidFill>
                <a:latin typeface="+mn-ea"/>
                <a:ea typeface="+mn-ea"/>
              </a:rPr>
              <a:t>값이 </a:t>
            </a:r>
            <a:r>
              <a:rPr lang="en-US" altLang="ko-KR" sz="1400" kern="0" dirty="0">
                <a:solidFill>
                  <a:schemeClr val="tx1">
                    <a:lumMod val="50000"/>
                    <a:lumOff val="50000"/>
                  </a:schemeClr>
                </a:solidFill>
                <a:latin typeface="+mn-ea"/>
                <a:ea typeface="+mn-ea"/>
              </a:rPr>
              <a:t>0.5</a:t>
            </a:r>
            <a:r>
              <a:rPr lang="ko-KR" altLang="en-US" sz="1400" kern="0" dirty="0">
                <a:solidFill>
                  <a:schemeClr val="tx1">
                    <a:lumMod val="50000"/>
                    <a:lumOff val="50000"/>
                  </a:schemeClr>
                </a:solidFill>
                <a:latin typeface="+mn-ea"/>
                <a:ea typeface="+mn-ea"/>
              </a:rPr>
              <a:t>일 때의 값</a:t>
            </a:r>
            <a:endParaRPr lang="en-US" altLang="ko-KR" sz="1400" kern="0" dirty="0">
              <a:solidFill>
                <a:schemeClr val="tx1">
                  <a:lumMod val="50000"/>
                  <a:lumOff val="50000"/>
                </a:schemeClr>
              </a:solidFill>
              <a:latin typeface="+mn-ea"/>
              <a:ea typeface="+mn-ea"/>
            </a:endParaRPr>
          </a:p>
          <a:p>
            <a:pPr marL="627062" lvl="2" indent="0">
              <a:lnSpc>
                <a:spcPct val="130000"/>
              </a:lnSpc>
              <a:spcBef>
                <a:spcPts val="600"/>
              </a:spcBef>
              <a:buNone/>
            </a:pPr>
            <a:r>
              <a:rPr lang="en-US" altLang="ko-KR" sz="1400" kern="0" dirty="0">
                <a:solidFill>
                  <a:schemeClr val="tx1">
                    <a:lumMod val="50000"/>
                    <a:lumOff val="50000"/>
                  </a:schemeClr>
                </a:solidFill>
                <a:latin typeface="+mn-ea"/>
                <a:ea typeface="+mn-ea"/>
              </a:rPr>
              <a:t>  - </a:t>
            </a:r>
            <a:r>
              <a:rPr lang="en-US" altLang="ko-KR" sz="1400" kern="0" dirty="0" err="1">
                <a:solidFill>
                  <a:schemeClr val="tx1">
                    <a:lumMod val="50000"/>
                    <a:lumOff val="50000"/>
                  </a:schemeClr>
                </a:solidFill>
                <a:latin typeface="+mn-ea"/>
                <a:ea typeface="+mn-ea"/>
              </a:rPr>
              <a:t>mAP</a:t>
            </a:r>
            <a:r>
              <a:rPr lang="en-US" altLang="ko-KR" sz="1400" kern="0" dirty="0">
                <a:solidFill>
                  <a:schemeClr val="tx1">
                    <a:lumMod val="50000"/>
                    <a:lumOff val="50000"/>
                  </a:schemeClr>
                </a:solidFill>
                <a:latin typeface="+mn-ea"/>
                <a:ea typeface="+mn-ea"/>
              </a:rPr>
              <a:t> 0.5-0.95: </a:t>
            </a:r>
            <a:r>
              <a:rPr lang="ko-KR" altLang="en-US" sz="1400" kern="0" dirty="0">
                <a:solidFill>
                  <a:schemeClr val="tx1">
                    <a:lumMod val="50000"/>
                    <a:lumOff val="50000"/>
                  </a:schemeClr>
                </a:solidFill>
                <a:latin typeface="+mn-ea"/>
                <a:ea typeface="+mn-ea"/>
              </a:rPr>
              <a:t>이미지에서 물체를 인식하는 모델의 성능을 평가하는 지표인 </a:t>
            </a:r>
            <a:r>
              <a:rPr lang="en-US" altLang="ko-KR" sz="1400" kern="0" dirty="0" err="1">
                <a:solidFill>
                  <a:schemeClr val="tx1">
                    <a:lumMod val="50000"/>
                    <a:lumOff val="50000"/>
                  </a:schemeClr>
                </a:solidFill>
                <a:latin typeface="+mn-ea"/>
                <a:ea typeface="+mn-ea"/>
              </a:rPr>
              <a:t>mAP</a:t>
            </a:r>
            <a:r>
              <a:rPr lang="ko-KR" altLang="en-US" sz="1400" kern="0" dirty="0">
                <a:solidFill>
                  <a:schemeClr val="tx1">
                    <a:lumMod val="50000"/>
                    <a:lumOff val="50000"/>
                  </a:schemeClr>
                </a:solidFill>
                <a:latin typeface="+mn-ea"/>
                <a:ea typeface="+mn-ea"/>
              </a:rPr>
              <a:t>에서 </a:t>
            </a:r>
            <a:r>
              <a:rPr lang="en-US" altLang="ko-KR" sz="1400" kern="0" dirty="0" err="1">
                <a:solidFill>
                  <a:schemeClr val="tx1">
                    <a:lumMod val="50000"/>
                    <a:lumOff val="50000"/>
                  </a:schemeClr>
                </a:solidFill>
                <a:latin typeface="+mn-ea"/>
                <a:ea typeface="+mn-ea"/>
              </a:rPr>
              <a:t>IoU</a:t>
            </a:r>
            <a:r>
              <a:rPr lang="en-US" altLang="ko-KR" sz="1400" kern="0" dirty="0">
                <a:solidFill>
                  <a:schemeClr val="tx1">
                    <a:lumMod val="50000"/>
                    <a:lumOff val="50000"/>
                  </a:schemeClr>
                </a:solidFill>
                <a:latin typeface="+mn-ea"/>
                <a:ea typeface="+mn-ea"/>
              </a:rPr>
              <a:t> </a:t>
            </a:r>
            <a:r>
              <a:rPr lang="ko-KR" altLang="en-US" sz="1400" kern="0" dirty="0">
                <a:solidFill>
                  <a:schemeClr val="tx1">
                    <a:lumMod val="50000"/>
                    <a:lumOff val="50000"/>
                  </a:schemeClr>
                </a:solidFill>
                <a:latin typeface="+mn-ea"/>
                <a:ea typeface="+mn-ea"/>
              </a:rPr>
              <a:t>값이 </a:t>
            </a:r>
            <a:r>
              <a:rPr lang="en-US" altLang="ko-KR" sz="1400" kern="0" dirty="0">
                <a:solidFill>
                  <a:schemeClr val="tx1">
                    <a:lumMod val="50000"/>
                    <a:lumOff val="50000"/>
                  </a:schemeClr>
                </a:solidFill>
                <a:latin typeface="+mn-ea"/>
                <a:ea typeface="+mn-ea"/>
              </a:rPr>
              <a:t>0.5</a:t>
            </a:r>
            <a:r>
              <a:rPr lang="ko-KR" altLang="en-US" sz="1400" kern="0" dirty="0">
                <a:solidFill>
                  <a:schemeClr val="tx1">
                    <a:lumMod val="50000"/>
                    <a:lumOff val="50000"/>
                  </a:schemeClr>
                </a:solidFill>
                <a:latin typeface="+mn-ea"/>
                <a:ea typeface="+mn-ea"/>
              </a:rPr>
              <a:t>에서 </a:t>
            </a:r>
            <a:r>
              <a:rPr lang="en-US" altLang="ko-KR" sz="1400" kern="0" dirty="0">
                <a:solidFill>
                  <a:schemeClr val="tx1">
                    <a:lumMod val="50000"/>
                    <a:lumOff val="50000"/>
                  </a:schemeClr>
                </a:solidFill>
                <a:latin typeface="+mn-ea"/>
                <a:ea typeface="+mn-ea"/>
              </a:rPr>
              <a:t>0.95</a:t>
            </a:r>
            <a:r>
              <a:rPr lang="ko-KR" altLang="en-US" sz="1400" kern="0" dirty="0">
                <a:solidFill>
                  <a:schemeClr val="tx1">
                    <a:lumMod val="50000"/>
                    <a:lumOff val="50000"/>
                  </a:schemeClr>
                </a:solidFill>
                <a:latin typeface="+mn-ea"/>
                <a:ea typeface="+mn-ea"/>
              </a:rPr>
              <a:t>까지 </a:t>
            </a:r>
            <a:r>
              <a:rPr lang="en-US" altLang="ko-KR" sz="1400" kern="0" dirty="0">
                <a:solidFill>
                  <a:schemeClr val="tx1">
                    <a:lumMod val="50000"/>
                    <a:lumOff val="50000"/>
                  </a:schemeClr>
                </a:solidFill>
                <a:latin typeface="+mn-ea"/>
                <a:ea typeface="+mn-ea"/>
              </a:rPr>
              <a:t>0.05</a:t>
            </a:r>
            <a:r>
              <a:rPr lang="ko-KR" altLang="en-US" sz="1400" kern="0" dirty="0">
                <a:solidFill>
                  <a:schemeClr val="tx1">
                    <a:lumMod val="50000"/>
                    <a:lumOff val="50000"/>
                  </a:schemeClr>
                </a:solidFill>
                <a:latin typeface="+mn-ea"/>
                <a:ea typeface="+mn-ea"/>
              </a:rPr>
              <a:t>씩 증가할 때의 값</a:t>
            </a:r>
            <a:endParaRPr lang="en-US" altLang="ko-KR" sz="1400" kern="0" dirty="0">
              <a:solidFill>
                <a:schemeClr val="tx1">
                  <a:lumMod val="50000"/>
                  <a:lumOff val="50000"/>
                </a:schemeClr>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모델의 효율성 평가를 위해 초당 프레임</a:t>
            </a:r>
            <a:r>
              <a:rPr lang="en-US" altLang="ko-KR" sz="1400" kern="0" dirty="0">
                <a:solidFill>
                  <a:schemeClr val="tx1"/>
                </a:solidFill>
                <a:latin typeface="+mn-ea"/>
                <a:ea typeface="+mn-ea"/>
              </a:rPr>
              <a:t>(FPS) </a:t>
            </a:r>
            <a:r>
              <a:rPr lang="ko-KR" altLang="en-US" sz="1400" kern="0" dirty="0">
                <a:solidFill>
                  <a:schemeClr val="tx1"/>
                </a:solidFill>
                <a:latin typeface="+mn-ea"/>
                <a:ea typeface="+mn-ea"/>
              </a:rPr>
              <a:t>단위로 프레임 처리 속도를 측정</a:t>
            </a:r>
            <a:endParaRPr lang="en-US" altLang="ko-KR" sz="1400" kern="0" dirty="0">
              <a:solidFill>
                <a:schemeClr val="tx1"/>
              </a:solidFill>
              <a:latin typeface="+mn-ea"/>
              <a:ea typeface="+mn-ea"/>
            </a:endParaRPr>
          </a:p>
        </p:txBody>
      </p:sp>
    </p:spTree>
    <p:extLst>
      <p:ext uri="{BB962C8B-B14F-4D97-AF65-F5344CB8AC3E}">
        <p14:creationId xmlns:p14="http://schemas.microsoft.com/office/powerpoint/2010/main" val="410704759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33705-34B1-3A7C-0644-13E600BB984C}"/>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1CC2C53B-D56C-682C-CCF4-E40C4E8AC100}"/>
              </a:ext>
            </a:extLst>
          </p:cNvPr>
          <p:cNvSpPr txBox="1">
            <a:spLocks noChangeArrowheads="1"/>
          </p:cNvSpPr>
          <p:nvPr/>
        </p:nvSpPr>
        <p:spPr bwMode="auto">
          <a:xfrm>
            <a:off x="400012" y="1088974"/>
            <a:ext cx="8312034" cy="3864199"/>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실험 결과</a:t>
            </a:r>
            <a:endParaRPr lang="en-US" altLang="ko-KR" sz="1800" kern="0" dirty="0">
              <a:solidFill>
                <a:schemeClr val="accent1">
                  <a:lumMod val="75000"/>
                </a:schemeClr>
              </a:solidFill>
            </a:endParaRPr>
          </a:p>
          <a:p>
            <a:pPr marL="586160" lvl="1" indent="-342900">
              <a:lnSpc>
                <a:spcPct val="130000"/>
              </a:lnSpc>
              <a:spcBef>
                <a:spcPts val="600"/>
              </a:spcBef>
              <a:buAutoNum type="arabicParenR"/>
            </a:pPr>
            <a:r>
              <a:rPr lang="ko-KR" altLang="en-US" sz="1600" kern="0" dirty="0">
                <a:solidFill>
                  <a:schemeClr val="tx1"/>
                </a:solidFill>
                <a:latin typeface="+mn-ea"/>
                <a:ea typeface="+mn-ea"/>
              </a:rPr>
              <a:t>최신 기술과의 비교</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공개적으로 사용 가능한 </a:t>
            </a:r>
            <a:r>
              <a:rPr lang="en-US" altLang="ko-KR" sz="1400" kern="0" dirty="0">
                <a:solidFill>
                  <a:schemeClr val="tx1"/>
                </a:solidFill>
                <a:latin typeface="+mn-ea"/>
                <a:ea typeface="+mn-ea"/>
              </a:rPr>
              <a:t>PCB </a:t>
            </a:r>
            <a:r>
              <a:rPr lang="ko-KR" altLang="en-US" sz="1400" kern="0" dirty="0">
                <a:solidFill>
                  <a:schemeClr val="tx1"/>
                </a:solidFill>
                <a:latin typeface="+mn-ea"/>
                <a:ea typeface="+mn-ea"/>
              </a:rPr>
              <a:t>결함 데이터 세트에 대한 실험 결과</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제안하는 모델은 </a:t>
            </a:r>
            <a:r>
              <a:rPr lang="en-US" altLang="ko-KR" sz="1400" kern="0" dirty="0">
                <a:solidFill>
                  <a:schemeClr val="tx1"/>
                </a:solidFill>
                <a:latin typeface="+mn-ea"/>
                <a:ea typeface="+mn-ea"/>
              </a:rPr>
              <a:t>PASCAL VOC </a:t>
            </a:r>
            <a:r>
              <a:rPr lang="en-US" altLang="ko-KR" sz="1400" kern="0" dirty="0" err="1">
                <a:solidFill>
                  <a:schemeClr val="tx1"/>
                </a:solidFill>
                <a:latin typeface="+mn-ea"/>
                <a:ea typeface="+mn-ea"/>
              </a:rPr>
              <a:t>mAP</a:t>
            </a:r>
            <a:r>
              <a:rPr lang="en-US" altLang="ko-KR" sz="1400" kern="0" dirty="0">
                <a:solidFill>
                  <a:schemeClr val="tx1"/>
                </a:solidFill>
                <a:latin typeface="+mn-ea"/>
                <a:ea typeface="+mn-ea"/>
              </a:rPr>
              <a:t>(mean-average precision)</a:t>
            </a:r>
            <a:r>
              <a:rPr lang="ko-KR" altLang="en-US" sz="1400" kern="0" dirty="0">
                <a:solidFill>
                  <a:schemeClr val="tx1"/>
                </a:solidFill>
                <a:latin typeface="+mn-ea"/>
                <a:ea typeface="+mn-ea"/>
              </a:rPr>
              <a:t>에서</a:t>
            </a:r>
            <a:r>
              <a:rPr lang="en-US" altLang="ko-KR" sz="1400" kern="0" dirty="0">
                <a:solidFill>
                  <a:schemeClr val="tx1"/>
                </a:solidFill>
                <a:latin typeface="+mn-ea"/>
                <a:ea typeface="+mn-ea"/>
              </a:rPr>
              <a:t> 99.17%</a:t>
            </a:r>
            <a:r>
              <a:rPr lang="ko-KR" altLang="en-US" sz="1400" kern="0" dirty="0">
                <a:solidFill>
                  <a:schemeClr val="tx1"/>
                </a:solidFill>
                <a:latin typeface="+mn-ea"/>
                <a:ea typeface="+mn-ea"/>
              </a:rPr>
              <a:t>를 달성하면서 초당 </a:t>
            </a:r>
            <a:r>
              <a:rPr lang="en-US" altLang="ko-KR" sz="1400" kern="0" dirty="0">
                <a:solidFill>
                  <a:schemeClr val="tx1"/>
                </a:solidFill>
                <a:latin typeface="+mn-ea"/>
                <a:ea typeface="+mn-ea"/>
              </a:rPr>
              <a:t>90 </a:t>
            </a:r>
            <a:r>
              <a:rPr lang="ko-KR" altLang="en-US" sz="1400" kern="0" dirty="0">
                <a:solidFill>
                  <a:schemeClr val="tx1"/>
                </a:solidFill>
                <a:latin typeface="+mn-ea"/>
                <a:ea typeface="+mn-ea"/>
              </a:rPr>
              <a:t>프레임</a:t>
            </a:r>
            <a:r>
              <a:rPr lang="en-US" altLang="ko-KR" sz="1400" kern="0" dirty="0">
                <a:solidFill>
                  <a:schemeClr val="tx1"/>
                </a:solidFill>
                <a:latin typeface="+mn-ea"/>
                <a:ea typeface="+mn-ea"/>
              </a:rPr>
              <a:t>(frames per second, FPS)</a:t>
            </a:r>
            <a:r>
              <a:rPr lang="ko-KR" altLang="en-US" sz="1400" kern="0" dirty="0">
                <a:solidFill>
                  <a:schemeClr val="tx1"/>
                </a:solidFill>
                <a:latin typeface="+mn-ea"/>
                <a:ea typeface="+mn-ea"/>
              </a:rPr>
              <a:t>의 실시간 추론 속도를 유지함</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또한</a:t>
            </a:r>
            <a:r>
              <a:rPr lang="en-US" altLang="ko-KR" sz="1400" kern="0" dirty="0">
                <a:solidFill>
                  <a:schemeClr val="tx1"/>
                </a:solidFill>
                <a:latin typeface="+mn-ea"/>
                <a:ea typeface="+mn-ea"/>
              </a:rPr>
              <a:t>, </a:t>
            </a:r>
            <a:r>
              <a:rPr lang="en-US" altLang="ko-KR" sz="1400" kern="0" dirty="0" err="1">
                <a:solidFill>
                  <a:schemeClr val="tx1"/>
                </a:solidFill>
                <a:latin typeface="+mn-ea"/>
                <a:ea typeface="+mn-ea"/>
              </a:rPr>
              <a:t>IoU</a:t>
            </a:r>
            <a:r>
              <a:rPr lang="en-US" altLang="ko-KR" sz="1400" kern="0" dirty="0">
                <a:solidFill>
                  <a:schemeClr val="tx1"/>
                </a:solidFill>
                <a:latin typeface="+mn-ea"/>
                <a:ea typeface="+mn-ea"/>
              </a:rPr>
              <a:t> 0.5</a:t>
            </a:r>
            <a:r>
              <a:rPr lang="ko-KR" altLang="en-US" sz="1400" kern="0" dirty="0">
                <a:solidFill>
                  <a:schemeClr val="tx1"/>
                </a:solidFill>
                <a:latin typeface="+mn-ea"/>
                <a:ea typeface="+mn-ea"/>
              </a:rPr>
              <a:t>에서 </a:t>
            </a:r>
            <a:r>
              <a:rPr lang="en-US" altLang="ko-KR" sz="1400" kern="0" dirty="0">
                <a:solidFill>
                  <a:schemeClr val="tx1"/>
                </a:solidFill>
                <a:latin typeface="+mn-ea"/>
                <a:ea typeface="+mn-ea"/>
              </a:rPr>
              <a:t>0.95</a:t>
            </a:r>
            <a:r>
              <a:rPr lang="ko-KR" altLang="en-US" sz="1400" kern="0" dirty="0">
                <a:solidFill>
                  <a:schemeClr val="tx1"/>
                </a:solidFill>
                <a:latin typeface="+mn-ea"/>
                <a:ea typeface="+mn-ea"/>
              </a:rPr>
              <a:t>까지 </a:t>
            </a:r>
            <a:r>
              <a:rPr lang="en-US" altLang="ko-KR" sz="1400" kern="0" dirty="0">
                <a:solidFill>
                  <a:schemeClr val="tx1"/>
                </a:solidFill>
                <a:latin typeface="+mn-ea"/>
                <a:ea typeface="+mn-ea"/>
              </a:rPr>
              <a:t>0.05</a:t>
            </a:r>
            <a:r>
              <a:rPr lang="ko-KR" altLang="en-US" sz="1400" kern="0" dirty="0">
                <a:solidFill>
                  <a:schemeClr val="tx1"/>
                </a:solidFill>
                <a:latin typeface="+mn-ea"/>
                <a:ea typeface="+mn-ea"/>
              </a:rPr>
              <a:t>씩 증가시키면서 계산한 </a:t>
            </a:r>
            <a:r>
              <a:rPr lang="en-US" altLang="ko-KR" sz="1400" kern="0" dirty="0">
                <a:solidFill>
                  <a:schemeClr val="tx1"/>
                </a:solidFill>
                <a:latin typeface="+mn-ea"/>
                <a:ea typeface="+mn-ea"/>
              </a:rPr>
              <a:t>COCO </a:t>
            </a:r>
            <a:r>
              <a:rPr lang="en-US" altLang="ko-KR" sz="1400" kern="0" dirty="0" err="1">
                <a:solidFill>
                  <a:schemeClr val="tx1"/>
                </a:solidFill>
                <a:latin typeface="+mn-ea"/>
                <a:ea typeface="+mn-ea"/>
              </a:rPr>
              <a:t>mAP</a:t>
            </a:r>
            <a:r>
              <a:rPr lang="ko-KR" altLang="en-US" sz="1400" kern="0" dirty="0">
                <a:solidFill>
                  <a:schemeClr val="tx1"/>
                </a:solidFill>
                <a:latin typeface="+mn-ea"/>
                <a:ea typeface="+mn-ea"/>
              </a:rPr>
              <a:t>에서는 기존의 </a:t>
            </a:r>
            <a:r>
              <a:rPr lang="en-US" altLang="ko-KR" sz="1400" kern="0" dirty="0">
                <a:solidFill>
                  <a:schemeClr val="tx1"/>
                </a:solidFill>
                <a:latin typeface="+mn-ea"/>
                <a:ea typeface="+mn-ea"/>
              </a:rPr>
              <a:t>YOLOv5</a:t>
            </a:r>
            <a:r>
              <a:rPr lang="ko-KR" altLang="en-US" sz="1400" kern="0" dirty="0">
                <a:solidFill>
                  <a:schemeClr val="tx1"/>
                </a:solidFill>
                <a:latin typeface="+mn-ea"/>
                <a:ea typeface="+mn-ea"/>
              </a:rPr>
              <a:t>보다 더 개선된 성능을 보임</a:t>
            </a:r>
            <a:endParaRPr lang="en-US" altLang="ko-KR" sz="1600" kern="0" dirty="0">
              <a:solidFill>
                <a:schemeClr val="tx1"/>
              </a:solidFill>
              <a:latin typeface="+mn-ea"/>
              <a:ea typeface="+mn-ea"/>
            </a:endParaRPr>
          </a:p>
          <a:p>
            <a:pPr marL="243260" lvl="1" indent="0">
              <a:lnSpc>
                <a:spcPct val="130000"/>
              </a:lnSpc>
              <a:spcBef>
                <a:spcPts val="600"/>
              </a:spcBef>
              <a:buNone/>
            </a:pPr>
            <a:endParaRPr lang="en-US" altLang="ko-KR" sz="1600" kern="0" dirty="0">
              <a:solidFill>
                <a:schemeClr val="tx1"/>
              </a:solidFill>
              <a:latin typeface="+mn-ea"/>
              <a:ea typeface="+mn-ea"/>
            </a:endParaRPr>
          </a:p>
          <a:p>
            <a:pPr marL="243260" lvl="1" indent="0">
              <a:lnSpc>
                <a:spcPct val="130000"/>
              </a:lnSpc>
              <a:spcBef>
                <a:spcPts val="600"/>
              </a:spcBef>
              <a:buNone/>
            </a:pPr>
            <a:endParaRPr lang="en-US" altLang="ko-KR" sz="1600" kern="0" dirty="0">
              <a:solidFill>
                <a:schemeClr val="tx1"/>
              </a:solidFill>
              <a:latin typeface="+mn-ea"/>
              <a:ea typeface="+mn-ea"/>
            </a:endParaRPr>
          </a:p>
          <a:p>
            <a:pPr marL="243260" lvl="1" indent="0">
              <a:lnSpc>
                <a:spcPct val="130000"/>
              </a:lnSpc>
              <a:spcBef>
                <a:spcPts val="600"/>
              </a:spcBef>
              <a:buNone/>
            </a:pPr>
            <a:endParaRPr lang="en-US" altLang="ko-KR" sz="1600" kern="0" dirty="0">
              <a:solidFill>
                <a:schemeClr val="tx1"/>
              </a:solidFill>
              <a:latin typeface="+mn-ea"/>
              <a:ea typeface="+mn-ea"/>
            </a:endParaRPr>
          </a:p>
          <a:p>
            <a:pPr marL="243260" lvl="1" indent="0">
              <a:lnSpc>
                <a:spcPct val="130000"/>
              </a:lnSpc>
              <a:spcBef>
                <a:spcPts val="600"/>
              </a:spcBef>
              <a:buNone/>
            </a:pPr>
            <a:endParaRPr lang="en-US" altLang="ko-KR" sz="1600" kern="0" dirty="0">
              <a:solidFill>
                <a:schemeClr val="tx1"/>
              </a:solidFill>
              <a:latin typeface="+mn-ea"/>
              <a:ea typeface="+mn-ea"/>
            </a:endParaRPr>
          </a:p>
        </p:txBody>
      </p:sp>
      <p:sp>
        <p:nvSpPr>
          <p:cNvPr id="2" name="제목 1">
            <a:extLst>
              <a:ext uri="{FF2B5EF4-FFF2-40B4-BE49-F238E27FC236}">
                <a16:creationId xmlns:a16="http://schemas.microsoft.com/office/drawing/2014/main" id="{207D3534-DE8E-8340-7E95-BAEB0BFC63F5}"/>
              </a:ext>
            </a:extLst>
          </p:cNvPr>
          <p:cNvSpPr>
            <a:spLocks noGrp="1"/>
          </p:cNvSpPr>
          <p:nvPr>
            <p:ph type="title"/>
          </p:nvPr>
        </p:nvSpPr>
        <p:spPr/>
        <p:txBody>
          <a:bodyPr/>
          <a:lstStyle/>
          <a:p>
            <a:r>
              <a:rPr lang="ko-KR" altLang="en-US" dirty="0"/>
              <a:t>결과</a:t>
            </a:r>
            <a:r>
              <a:rPr lang="en-US" altLang="ko-KR" dirty="0"/>
              <a:t> </a:t>
            </a:r>
            <a:r>
              <a:rPr lang="ko-KR" altLang="en-US" dirty="0"/>
              <a:t>및 분석 </a:t>
            </a:r>
            <a:r>
              <a:rPr lang="en-US" altLang="ko-KR" dirty="0"/>
              <a:t>(Results &amp; Analysis)</a:t>
            </a:r>
            <a:endParaRPr lang="ko-KR" altLang="en-US" dirty="0"/>
          </a:p>
        </p:txBody>
      </p:sp>
      <p:grpSp>
        <p:nvGrpSpPr>
          <p:cNvPr id="4" name="그룹 3">
            <a:extLst>
              <a:ext uri="{FF2B5EF4-FFF2-40B4-BE49-F238E27FC236}">
                <a16:creationId xmlns:a16="http://schemas.microsoft.com/office/drawing/2014/main" id="{35D8AB0A-D409-1D45-3DD4-0E9AB2BFFE14}"/>
              </a:ext>
            </a:extLst>
          </p:cNvPr>
          <p:cNvGrpSpPr/>
          <p:nvPr/>
        </p:nvGrpSpPr>
        <p:grpSpPr>
          <a:xfrm>
            <a:off x="1061961" y="3530463"/>
            <a:ext cx="7992038" cy="1845247"/>
            <a:chOff x="748826" y="2708992"/>
            <a:chExt cx="7992038" cy="1845247"/>
          </a:xfrm>
        </p:grpSpPr>
        <p:pic>
          <p:nvPicPr>
            <p:cNvPr id="10" name="그림 9">
              <a:extLst>
                <a:ext uri="{FF2B5EF4-FFF2-40B4-BE49-F238E27FC236}">
                  <a16:creationId xmlns:a16="http://schemas.microsoft.com/office/drawing/2014/main" id="{73D35A5F-069B-2D81-5CD7-40045737E131}"/>
                </a:ext>
              </a:extLst>
            </p:cNvPr>
            <p:cNvPicPr>
              <a:picLocks noChangeAspect="1"/>
            </p:cNvPicPr>
            <p:nvPr/>
          </p:nvPicPr>
          <p:blipFill>
            <a:blip r:embed="rId3"/>
            <a:stretch>
              <a:fillRect/>
            </a:stretch>
          </p:blipFill>
          <p:spPr>
            <a:xfrm>
              <a:off x="748826" y="2708992"/>
              <a:ext cx="7992038" cy="1845247"/>
            </a:xfrm>
            <a:prstGeom prst="rect">
              <a:avLst/>
            </a:prstGeom>
          </p:spPr>
        </p:pic>
        <p:sp>
          <p:nvSpPr>
            <p:cNvPr id="3" name="직사각형 2">
              <a:extLst>
                <a:ext uri="{FF2B5EF4-FFF2-40B4-BE49-F238E27FC236}">
                  <a16:creationId xmlns:a16="http://schemas.microsoft.com/office/drawing/2014/main" id="{861F5FEE-D879-197D-FF28-7A13ECC7889F}"/>
                </a:ext>
              </a:extLst>
            </p:cNvPr>
            <p:cNvSpPr/>
            <p:nvPr/>
          </p:nvSpPr>
          <p:spPr bwMode="auto">
            <a:xfrm>
              <a:off x="838827" y="4081620"/>
              <a:ext cx="7682027" cy="450005"/>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dirty="0">
                <a:ln>
                  <a:noFill/>
                </a:ln>
                <a:solidFill>
                  <a:srgbClr val="00C0C0"/>
                </a:solidFill>
                <a:effectLst/>
                <a:latin typeface="Arial" charset="0"/>
              </a:endParaRPr>
            </a:p>
          </p:txBody>
        </p:sp>
      </p:grpSp>
    </p:spTree>
    <p:extLst>
      <p:ext uri="{BB962C8B-B14F-4D97-AF65-F5344CB8AC3E}">
        <p14:creationId xmlns:p14="http://schemas.microsoft.com/office/powerpoint/2010/main" val="95698350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CC636-1855-FC59-97AF-C11809086D57}"/>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BF0EAE0B-6633-560B-32F4-186268BAB6C6}"/>
              </a:ext>
            </a:extLst>
          </p:cNvPr>
          <p:cNvSpPr txBox="1">
            <a:spLocks noChangeArrowheads="1"/>
          </p:cNvSpPr>
          <p:nvPr/>
        </p:nvSpPr>
        <p:spPr bwMode="auto">
          <a:xfrm>
            <a:off x="400012" y="1088974"/>
            <a:ext cx="7862029" cy="2000484"/>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실험 결과</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2) </a:t>
            </a:r>
            <a:r>
              <a:rPr lang="ko-KR" altLang="en-US" sz="1600" kern="0" dirty="0">
                <a:solidFill>
                  <a:schemeClr val="tx1"/>
                </a:solidFill>
                <a:latin typeface="+mn-ea"/>
                <a:ea typeface="+mn-ea"/>
              </a:rPr>
              <a:t>다양한 규모에서의 감지 정확도 비교 </a:t>
            </a:r>
            <a:r>
              <a:rPr lang="en-US" altLang="ko-KR" sz="1200" kern="0" dirty="0">
                <a:solidFill>
                  <a:schemeClr val="tx1"/>
                </a:solidFill>
                <a:latin typeface="+mn-ea"/>
                <a:ea typeface="+mn-ea"/>
              </a:rPr>
              <a:t>(</a:t>
            </a:r>
            <a:r>
              <a:rPr lang="en-US" altLang="ko-KR" sz="1200" kern="0" dirty="0" err="1">
                <a:solidFill>
                  <a:schemeClr val="tx1"/>
                </a:solidFill>
                <a:latin typeface="+mn-ea"/>
                <a:ea typeface="+mn-ea"/>
              </a:rPr>
              <a:t>APsmall</a:t>
            </a:r>
            <a:r>
              <a:rPr lang="en-US" altLang="ko-KR" sz="1200" kern="0" dirty="0">
                <a:solidFill>
                  <a:schemeClr val="tx1"/>
                </a:solidFill>
                <a:latin typeface="+mn-ea"/>
                <a:ea typeface="+mn-ea"/>
              </a:rPr>
              <a:t>: </a:t>
            </a:r>
            <a:r>
              <a:rPr lang="ko-KR" altLang="en-US" sz="1200" kern="0" dirty="0">
                <a:solidFill>
                  <a:schemeClr val="tx1"/>
                </a:solidFill>
                <a:latin typeface="+mn-ea"/>
                <a:ea typeface="+mn-ea"/>
              </a:rPr>
              <a:t>소형 개체 </a:t>
            </a:r>
            <a:r>
              <a:rPr lang="en-US" altLang="ko-KR" sz="1200" kern="0" dirty="0">
                <a:solidFill>
                  <a:schemeClr val="tx1"/>
                </a:solidFill>
                <a:latin typeface="+mn-ea"/>
                <a:ea typeface="+mn-ea"/>
              </a:rPr>
              <a:t>/ AP medium: </a:t>
            </a:r>
            <a:r>
              <a:rPr lang="ko-KR" altLang="en-US" sz="1200" kern="0" dirty="0">
                <a:solidFill>
                  <a:schemeClr val="tx1"/>
                </a:solidFill>
                <a:latin typeface="+mn-ea"/>
                <a:ea typeface="+mn-ea"/>
              </a:rPr>
              <a:t>중형 개체</a:t>
            </a:r>
            <a:r>
              <a:rPr lang="en-US" altLang="ko-KR" sz="1200" kern="0" dirty="0">
                <a:solidFill>
                  <a:schemeClr val="tx1"/>
                </a:solidFill>
                <a:latin typeface="+mn-ea"/>
                <a:ea typeface="+mn-ea"/>
              </a:rPr>
              <a:t>)</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소형 개체의 감지 정확도를 비교한 결과</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아래와 같이 </a:t>
            </a:r>
            <a:r>
              <a:rPr lang="en-US" altLang="ko-KR" sz="1400" kern="0" dirty="0">
                <a:solidFill>
                  <a:schemeClr val="tx1"/>
                </a:solidFill>
                <a:latin typeface="+mn-ea"/>
                <a:ea typeface="+mn-ea"/>
              </a:rPr>
              <a:t>4.9%p </a:t>
            </a:r>
            <a:r>
              <a:rPr lang="ko-KR" altLang="en-US" sz="1400" kern="0" dirty="0">
                <a:solidFill>
                  <a:schemeClr val="tx1"/>
                </a:solidFill>
                <a:latin typeface="+mn-ea"/>
                <a:ea typeface="+mn-ea"/>
              </a:rPr>
              <a:t>상승하여</a:t>
            </a:r>
            <a:r>
              <a:rPr lang="en-US" altLang="ko-KR" sz="1400" kern="0" dirty="0">
                <a:solidFill>
                  <a:schemeClr val="tx1"/>
                </a:solidFill>
                <a:latin typeface="+mn-ea"/>
                <a:ea typeface="+mn-ea"/>
              </a:rPr>
              <a:t>, FPN </a:t>
            </a:r>
            <a:r>
              <a:rPr lang="ko-KR" altLang="en-US" sz="1400" kern="0" dirty="0">
                <a:solidFill>
                  <a:schemeClr val="tx1"/>
                </a:solidFill>
                <a:latin typeface="+mn-ea"/>
                <a:ea typeface="+mn-ea"/>
              </a:rPr>
              <a:t>구조의 문맥</a:t>
            </a:r>
            <a:r>
              <a:rPr lang="en-US" altLang="ko-KR" sz="1400" kern="0" dirty="0">
                <a:solidFill>
                  <a:schemeClr val="tx1"/>
                </a:solidFill>
                <a:latin typeface="+mn-ea"/>
                <a:ea typeface="+mn-ea"/>
              </a:rPr>
              <a:t>/</a:t>
            </a:r>
            <a:r>
              <a:rPr lang="ko-KR" altLang="en-US" sz="1400" kern="0" dirty="0">
                <a:solidFill>
                  <a:schemeClr val="tx1"/>
                </a:solidFill>
                <a:latin typeface="+mn-ea"/>
                <a:ea typeface="+mn-ea"/>
              </a:rPr>
              <a:t>후보 영역 융합이 미세 결함 탐지에 효과적이었다는 것을 보여줌</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또한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중형 개체에서도 </a:t>
            </a:r>
            <a:r>
              <a:rPr lang="en-US" altLang="ko-KR" sz="1400" kern="0" dirty="0">
                <a:solidFill>
                  <a:schemeClr val="tx1"/>
                </a:solidFill>
                <a:latin typeface="+mn-ea"/>
                <a:ea typeface="+mn-ea"/>
              </a:rPr>
              <a:t>4.3%p </a:t>
            </a:r>
            <a:r>
              <a:rPr lang="ko-KR" altLang="en-US" sz="1400" kern="0" dirty="0">
                <a:solidFill>
                  <a:schemeClr val="tx1"/>
                </a:solidFill>
                <a:latin typeface="+mn-ea"/>
                <a:ea typeface="+mn-ea"/>
              </a:rPr>
              <a:t>상승하며</a:t>
            </a:r>
            <a:r>
              <a:rPr lang="en-US" altLang="ko-KR" sz="1400" kern="0" dirty="0">
                <a:solidFill>
                  <a:schemeClr val="tx1"/>
                </a:solidFill>
                <a:latin typeface="+mn-ea"/>
                <a:ea typeface="+mn-ea"/>
              </a:rPr>
              <a:t>, FPN</a:t>
            </a:r>
            <a:r>
              <a:rPr lang="ko-KR" altLang="en-US" sz="1400" kern="0" dirty="0">
                <a:solidFill>
                  <a:schemeClr val="tx1"/>
                </a:solidFill>
                <a:latin typeface="+mn-ea"/>
                <a:ea typeface="+mn-ea"/>
              </a:rPr>
              <a:t>과 </a:t>
            </a:r>
            <a:r>
              <a:rPr lang="en-US" altLang="ko-KR" sz="1400" kern="0" dirty="0" err="1">
                <a:solidFill>
                  <a:schemeClr val="tx1"/>
                </a:solidFill>
                <a:latin typeface="+mn-ea"/>
                <a:ea typeface="+mn-ea"/>
              </a:rPr>
              <a:t>CIoU</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개선이 복합적인 효과를 보여줌을 나타냄</a:t>
            </a:r>
            <a:endParaRPr lang="en-US" altLang="ko-KR" sz="1400" kern="0" dirty="0">
              <a:solidFill>
                <a:schemeClr val="tx1"/>
              </a:solidFill>
              <a:latin typeface="+mn-ea"/>
              <a:ea typeface="+mn-ea"/>
            </a:endParaRPr>
          </a:p>
        </p:txBody>
      </p:sp>
      <p:sp>
        <p:nvSpPr>
          <p:cNvPr id="2" name="제목 1">
            <a:extLst>
              <a:ext uri="{FF2B5EF4-FFF2-40B4-BE49-F238E27FC236}">
                <a16:creationId xmlns:a16="http://schemas.microsoft.com/office/drawing/2014/main" id="{25CFFCEE-2599-57E9-1110-812B15485BCA}"/>
              </a:ext>
            </a:extLst>
          </p:cNvPr>
          <p:cNvSpPr>
            <a:spLocks noGrp="1"/>
          </p:cNvSpPr>
          <p:nvPr>
            <p:ph type="title"/>
          </p:nvPr>
        </p:nvSpPr>
        <p:spPr/>
        <p:txBody>
          <a:bodyPr/>
          <a:lstStyle/>
          <a:p>
            <a:r>
              <a:rPr lang="ko-KR" altLang="en-US" dirty="0"/>
              <a:t>결과</a:t>
            </a:r>
            <a:r>
              <a:rPr lang="en-US" altLang="ko-KR" dirty="0"/>
              <a:t> </a:t>
            </a:r>
            <a:r>
              <a:rPr lang="ko-KR" altLang="en-US" dirty="0"/>
              <a:t>및 분석 </a:t>
            </a:r>
            <a:r>
              <a:rPr lang="en-US" altLang="ko-KR" dirty="0"/>
              <a:t>(Results &amp; Analysis)</a:t>
            </a:r>
            <a:endParaRPr lang="ko-KR" altLang="en-US" dirty="0"/>
          </a:p>
        </p:txBody>
      </p:sp>
      <p:grpSp>
        <p:nvGrpSpPr>
          <p:cNvPr id="4" name="그룹 3">
            <a:extLst>
              <a:ext uri="{FF2B5EF4-FFF2-40B4-BE49-F238E27FC236}">
                <a16:creationId xmlns:a16="http://schemas.microsoft.com/office/drawing/2014/main" id="{370C6ABD-E853-45C6-C2C8-6F564B8DBD90}"/>
              </a:ext>
            </a:extLst>
          </p:cNvPr>
          <p:cNvGrpSpPr/>
          <p:nvPr/>
        </p:nvGrpSpPr>
        <p:grpSpPr>
          <a:xfrm>
            <a:off x="1601967" y="3089458"/>
            <a:ext cx="5580726" cy="1964070"/>
            <a:chOff x="2013499" y="2904946"/>
            <a:chExt cx="5580726" cy="1964070"/>
          </a:xfrm>
        </p:grpSpPr>
        <p:pic>
          <p:nvPicPr>
            <p:cNvPr id="5" name="그림 4">
              <a:extLst>
                <a:ext uri="{FF2B5EF4-FFF2-40B4-BE49-F238E27FC236}">
                  <a16:creationId xmlns:a16="http://schemas.microsoft.com/office/drawing/2014/main" id="{622FA016-832D-1713-7D11-0ED8453EFB26}"/>
                </a:ext>
              </a:extLst>
            </p:cNvPr>
            <p:cNvPicPr>
              <a:picLocks noChangeAspect="1"/>
            </p:cNvPicPr>
            <p:nvPr/>
          </p:nvPicPr>
          <p:blipFill>
            <a:blip r:embed="rId3"/>
            <a:stretch>
              <a:fillRect/>
            </a:stretch>
          </p:blipFill>
          <p:spPr>
            <a:xfrm>
              <a:off x="2013499" y="2904946"/>
              <a:ext cx="5580726" cy="1964070"/>
            </a:xfrm>
            <a:prstGeom prst="rect">
              <a:avLst/>
            </a:prstGeom>
          </p:spPr>
        </p:pic>
        <p:sp>
          <p:nvSpPr>
            <p:cNvPr id="3" name="직사각형 2">
              <a:extLst>
                <a:ext uri="{FF2B5EF4-FFF2-40B4-BE49-F238E27FC236}">
                  <a16:creationId xmlns:a16="http://schemas.microsoft.com/office/drawing/2014/main" id="{EF9969BF-9B1D-8261-F4F9-58B3A5D7B0C1}"/>
                </a:ext>
              </a:extLst>
            </p:cNvPr>
            <p:cNvSpPr/>
            <p:nvPr/>
          </p:nvSpPr>
          <p:spPr bwMode="auto">
            <a:xfrm>
              <a:off x="2141972" y="4149008"/>
              <a:ext cx="5357229" cy="630007"/>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dirty="0">
                <a:ln>
                  <a:noFill/>
                </a:ln>
                <a:solidFill>
                  <a:srgbClr val="00C0C0"/>
                </a:solidFill>
                <a:effectLst/>
                <a:latin typeface="Arial" charset="0"/>
              </a:endParaRPr>
            </a:p>
          </p:txBody>
        </p:sp>
      </p:grpSp>
    </p:spTree>
    <p:extLst>
      <p:ext uri="{BB962C8B-B14F-4D97-AF65-F5344CB8AC3E}">
        <p14:creationId xmlns:p14="http://schemas.microsoft.com/office/powerpoint/2010/main" val="16397412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8F7B2-4E9C-3990-CB40-20DEE1216DD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32668BA-18C6-CF45-4CDD-7ACC85A42028}"/>
              </a:ext>
            </a:extLst>
          </p:cNvPr>
          <p:cNvSpPr>
            <a:spLocks noGrp="1"/>
          </p:cNvSpPr>
          <p:nvPr>
            <p:ph type="title"/>
          </p:nvPr>
        </p:nvSpPr>
        <p:spPr/>
        <p:txBody>
          <a:bodyPr/>
          <a:lstStyle/>
          <a:p>
            <a:r>
              <a:rPr lang="ko-KR" altLang="en-US" dirty="0"/>
              <a:t>한계점</a:t>
            </a:r>
            <a:r>
              <a:rPr lang="en-US" altLang="ko-KR" dirty="0"/>
              <a:t> </a:t>
            </a:r>
            <a:r>
              <a:rPr lang="ko-KR" altLang="en-US" dirty="0"/>
              <a:t>및 토론 </a:t>
            </a:r>
            <a:r>
              <a:rPr lang="en-US" altLang="ko-KR" dirty="0"/>
              <a:t>(Limitations &amp; Discussions)</a:t>
            </a:r>
            <a:endParaRPr lang="ko-KR" altLang="en-US" dirty="0"/>
          </a:p>
        </p:txBody>
      </p:sp>
      <p:sp>
        <p:nvSpPr>
          <p:cNvPr id="4" name="Rectangle 3">
            <a:extLst>
              <a:ext uri="{FF2B5EF4-FFF2-40B4-BE49-F238E27FC236}">
                <a16:creationId xmlns:a16="http://schemas.microsoft.com/office/drawing/2014/main" id="{74D974CF-E997-7FD0-61B9-9BE04AFCBA70}"/>
              </a:ext>
            </a:extLst>
          </p:cNvPr>
          <p:cNvSpPr txBox="1">
            <a:spLocks noChangeArrowheads="1"/>
          </p:cNvSpPr>
          <p:nvPr/>
        </p:nvSpPr>
        <p:spPr bwMode="auto">
          <a:xfrm>
            <a:off x="400012" y="1088974"/>
            <a:ext cx="8582037" cy="3211585"/>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본 논문의 한계점 및 개선점</a:t>
            </a:r>
            <a:endParaRPr lang="en-US" altLang="ko-KR" sz="1800" kern="0" dirty="0">
              <a:solidFill>
                <a:schemeClr val="accent1">
                  <a:lumMod val="75000"/>
                </a:schemeClr>
              </a:solidFill>
            </a:endParaRPr>
          </a:p>
          <a:p>
            <a:pPr marL="243260" lvl="1" indent="0">
              <a:lnSpc>
                <a:spcPct val="130000"/>
              </a:lnSpc>
              <a:spcBef>
                <a:spcPts val="600"/>
              </a:spcBef>
              <a:buNone/>
            </a:pPr>
            <a:r>
              <a:rPr lang="en-US" altLang="ko-KR" sz="1600" kern="0" dirty="0">
                <a:solidFill>
                  <a:schemeClr val="tx1"/>
                </a:solidFill>
                <a:latin typeface="+mn-ea"/>
                <a:ea typeface="+mn-ea"/>
              </a:rPr>
              <a:t>1) </a:t>
            </a:r>
            <a:r>
              <a:rPr lang="ko-KR" altLang="en-US" sz="1600" kern="0" dirty="0">
                <a:solidFill>
                  <a:schemeClr val="tx1"/>
                </a:solidFill>
                <a:latin typeface="+mn-ea"/>
                <a:ea typeface="+mn-ea"/>
              </a:rPr>
              <a:t>최종 프로젝트 목표</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ea typeface="+mn-ea"/>
              </a:rPr>
              <a:t>SMT </a:t>
            </a:r>
            <a:r>
              <a:rPr lang="ko-KR" altLang="en-US" sz="1400" kern="0" dirty="0">
                <a:solidFill>
                  <a:schemeClr val="tx1"/>
                </a:solidFill>
                <a:latin typeface="+mn-ea"/>
                <a:ea typeface="+mn-ea"/>
              </a:rPr>
              <a:t>공정에서 발생하는 불량 중</a:t>
            </a:r>
            <a:r>
              <a:rPr lang="en-US" altLang="ko-KR" sz="1400" kern="0" dirty="0">
                <a:solidFill>
                  <a:schemeClr val="tx1"/>
                </a:solidFill>
                <a:latin typeface="+mn-ea"/>
                <a:ea typeface="+mn-ea"/>
              </a:rPr>
              <a:t>, 7</a:t>
            </a:r>
            <a:r>
              <a:rPr lang="ko-KR" altLang="en-US" sz="1400" kern="0" dirty="0">
                <a:solidFill>
                  <a:schemeClr val="tx1"/>
                </a:solidFill>
                <a:latin typeface="+mn-ea"/>
                <a:ea typeface="+mn-ea"/>
              </a:rPr>
              <a:t>가지 주요 불량</a:t>
            </a:r>
            <a:r>
              <a:rPr lang="en-US" altLang="ko-KR" sz="1400" kern="0" dirty="0">
                <a:solidFill>
                  <a:schemeClr val="tx1"/>
                </a:solidFill>
                <a:latin typeface="+mn-ea"/>
                <a:ea typeface="+mn-ea"/>
              </a:rPr>
              <a:t>(missing ball(</a:t>
            </a:r>
            <a:r>
              <a:rPr lang="ko-KR" altLang="en-US" sz="1400" kern="0" dirty="0">
                <a:solidFill>
                  <a:schemeClr val="tx1"/>
                </a:solidFill>
                <a:latin typeface="+mn-ea"/>
                <a:ea typeface="+mn-ea"/>
              </a:rPr>
              <a:t>누락</a:t>
            </a:r>
            <a:r>
              <a:rPr lang="en-US" altLang="ko-KR" sz="1400" kern="0" dirty="0">
                <a:solidFill>
                  <a:schemeClr val="tx1"/>
                </a:solidFill>
                <a:latin typeface="+mn-ea"/>
                <a:ea typeface="+mn-ea"/>
              </a:rPr>
              <a:t>), double ball(</a:t>
            </a:r>
            <a:r>
              <a:rPr lang="ko-KR" altLang="en-US" sz="1400" kern="0" dirty="0">
                <a:solidFill>
                  <a:schemeClr val="tx1"/>
                </a:solidFill>
                <a:latin typeface="+mn-ea"/>
                <a:ea typeface="+mn-ea"/>
              </a:rPr>
              <a:t>과다 납땜</a:t>
            </a:r>
            <a:r>
              <a:rPr lang="en-US" altLang="ko-KR" sz="1400" kern="0" dirty="0">
                <a:solidFill>
                  <a:schemeClr val="tx1"/>
                </a:solidFill>
                <a:latin typeface="+mn-ea"/>
                <a:ea typeface="+mn-ea"/>
              </a:rPr>
              <a:t>), bridge ball(</a:t>
            </a:r>
            <a:r>
              <a:rPr lang="ko-KR" altLang="en-US" sz="1400" kern="0" dirty="0">
                <a:solidFill>
                  <a:schemeClr val="tx1"/>
                </a:solidFill>
                <a:latin typeface="+mn-ea"/>
                <a:ea typeface="+mn-ea"/>
              </a:rPr>
              <a:t>겹침 납땜</a:t>
            </a:r>
            <a:r>
              <a:rPr lang="en-US" altLang="ko-KR" sz="1400" kern="0" dirty="0">
                <a:solidFill>
                  <a:schemeClr val="tx1"/>
                </a:solidFill>
                <a:latin typeface="+mn-ea"/>
                <a:ea typeface="+mn-ea"/>
              </a:rPr>
              <a:t>), foreign material(</a:t>
            </a:r>
            <a:r>
              <a:rPr lang="ko-KR" altLang="en-US" sz="1400" kern="0" dirty="0">
                <a:solidFill>
                  <a:schemeClr val="tx1"/>
                </a:solidFill>
                <a:latin typeface="+mn-ea"/>
                <a:ea typeface="+mn-ea"/>
              </a:rPr>
              <a:t>이물질 삽입</a:t>
            </a:r>
            <a:r>
              <a:rPr lang="en-US" altLang="ko-KR" sz="1400" kern="0" dirty="0">
                <a:solidFill>
                  <a:schemeClr val="tx1"/>
                </a:solidFill>
                <a:latin typeface="+mn-ea"/>
                <a:ea typeface="+mn-ea"/>
              </a:rPr>
              <a:t>), extra ball(</a:t>
            </a:r>
            <a:r>
              <a:rPr lang="ko-KR" altLang="en-US" sz="1400" kern="0" dirty="0">
                <a:solidFill>
                  <a:schemeClr val="tx1"/>
                </a:solidFill>
                <a:latin typeface="+mn-ea"/>
                <a:ea typeface="+mn-ea"/>
              </a:rPr>
              <a:t>들뜸</a:t>
            </a:r>
            <a:r>
              <a:rPr lang="en-US" altLang="ko-KR" sz="1400" kern="0" dirty="0">
                <a:solidFill>
                  <a:schemeClr val="tx1"/>
                </a:solidFill>
                <a:latin typeface="+mn-ea"/>
                <a:ea typeface="+mn-ea"/>
              </a:rPr>
              <a:t>), damage ball(</a:t>
            </a:r>
            <a:r>
              <a:rPr lang="ko-KR" altLang="en-US" sz="1400" kern="0" dirty="0">
                <a:solidFill>
                  <a:schemeClr val="tx1"/>
                </a:solidFill>
                <a:latin typeface="+mn-ea"/>
                <a:ea typeface="+mn-ea"/>
              </a:rPr>
              <a:t>스크래치</a:t>
            </a:r>
            <a:r>
              <a:rPr lang="en-US" altLang="ko-KR" sz="1400" kern="0" dirty="0">
                <a:solidFill>
                  <a:schemeClr val="tx1"/>
                </a:solidFill>
                <a:latin typeface="+mn-ea"/>
                <a:ea typeface="+mn-ea"/>
              </a:rPr>
              <a:t>), ball placement(</a:t>
            </a:r>
            <a:r>
              <a:rPr lang="ko-KR" altLang="en-US" sz="1400" kern="0" dirty="0" err="1">
                <a:solidFill>
                  <a:schemeClr val="tx1"/>
                </a:solidFill>
                <a:latin typeface="+mn-ea"/>
                <a:ea typeface="+mn-ea"/>
              </a:rPr>
              <a:t>오정렬</a:t>
            </a:r>
            <a:r>
              <a:rPr lang="en-US" altLang="ko-KR" sz="1400" kern="0" dirty="0">
                <a:solidFill>
                  <a:schemeClr val="tx1"/>
                </a:solidFill>
                <a:latin typeface="+mn-ea"/>
                <a:ea typeface="+mn-ea"/>
              </a:rPr>
              <a:t>))</a:t>
            </a:r>
            <a:r>
              <a:rPr lang="ko-KR" altLang="en-US" sz="1400" kern="0" dirty="0">
                <a:solidFill>
                  <a:schemeClr val="tx1"/>
                </a:solidFill>
                <a:latin typeface="+mn-ea"/>
                <a:ea typeface="+mn-ea"/>
              </a:rPr>
              <a:t>을 검출하기 위한 딥러닝 모델을 연구함</a:t>
            </a:r>
            <a:endParaRPr lang="en-US" altLang="ko-KR" sz="1400" kern="0" dirty="0">
              <a:solidFill>
                <a:schemeClr val="tx1"/>
              </a:solidFill>
              <a:latin typeface="+mn-ea"/>
              <a:ea typeface="+mn-ea"/>
            </a:endParaRPr>
          </a:p>
          <a:p>
            <a:pPr marL="627062" lvl="2" indent="0">
              <a:lnSpc>
                <a:spcPct val="130000"/>
              </a:lnSpc>
              <a:spcBef>
                <a:spcPts val="600"/>
              </a:spcBef>
              <a:buNone/>
            </a:pPr>
            <a:endParaRPr lang="en-US" altLang="ko-KR" sz="500" kern="0" dirty="0">
              <a:solidFill>
                <a:schemeClr val="tx1"/>
              </a:solidFill>
              <a:latin typeface="+mn-ea"/>
              <a:ea typeface="+mn-ea"/>
            </a:endParaRPr>
          </a:p>
          <a:p>
            <a:pPr marL="243260" lvl="1" indent="0">
              <a:lnSpc>
                <a:spcPct val="130000"/>
              </a:lnSpc>
              <a:spcBef>
                <a:spcPts val="600"/>
              </a:spcBef>
              <a:buNone/>
            </a:pPr>
            <a:r>
              <a:rPr lang="en-US" altLang="ko-KR" sz="1600" kern="0" dirty="0">
                <a:solidFill>
                  <a:schemeClr val="tx1"/>
                </a:solidFill>
                <a:latin typeface="+mn-ea"/>
                <a:ea typeface="+mn-ea"/>
              </a:rPr>
              <a:t>2) </a:t>
            </a:r>
            <a:r>
              <a:rPr lang="ko-KR" altLang="en-US" sz="1600" kern="0" dirty="0">
                <a:solidFill>
                  <a:schemeClr val="tx1"/>
                </a:solidFill>
                <a:latin typeface="+mn-ea"/>
                <a:ea typeface="+mn-ea"/>
              </a:rPr>
              <a:t>한계점 및 개선점</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본 논문은 </a:t>
            </a:r>
            <a:r>
              <a:rPr lang="en-US" altLang="ko-KR" sz="1400" kern="0" dirty="0">
                <a:solidFill>
                  <a:schemeClr val="tx1"/>
                </a:solidFill>
                <a:latin typeface="+mn-ea"/>
                <a:ea typeface="+mn-ea"/>
              </a:rPr>
              <a:t>2023</a:t>
            </a:r>
            <a:r>
              <a:rPr lang="ko-KR" altLang="en-US" sz="1400" kern="0" dirty="0">
                <a:solidFill>
                  <a:schemeClr val="tx1"/>
                </a:solidFill>
                <a:latin typeface="+mn-ea"/>
                <a:ea typeface="+mn-ea"/>
              </a:rPr>
              <a:t>년에 발표되어 그 당시 최신 모델이었던 </a:t>
            </a:r>
            <a:r>
              <a:rPr lang="en-US" altLang="ko-KR" sz="1400" kern="0" dirty="0">
                <a:solidFill>
                  <a:schemeClr val="tx1"/>
                </a:solidFill>
                <a:latin typeface="+mn-ea"/>
                <a:ea typeface="+mn-ea"/>
              </a:rPr>
              <a:t>YOLOv5</a:t>
            </a:r>
            <a:r>
              <a:rPr lang="ko-KR" altLang="en-US" sz="1400" kern="0" dirty="0">
                <a:solidFill>
                  <a:schemeClr val="tx1"/>
                </a:solidFill>
                <a:latin typeface="+mn-ea"/>
                <a:ea typeface="+mn-ea"/>
              </a:rPr>
              <a:t>를 적용하였음</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최근까지 </a:t>
            </a:r>
            <a:r>
              <a:rPr lang="en-US" altLang="ko-KR" sz="1400" kern="0" dirty="0">
                <a:solidFill>
                  <a:schemeClr val="tx1"/>
                </a:solidFill>
                <a:latin typeface="+mn-ea"/>
                <a:ea typeface="+mn-ea"/>
              </a:rPr>
              <a:t>YOLO </a:t>
            </a:r>
            <a:r>
              <a:rPr lang="ko-KR" altLang="en-US" sz="1400" kern="0" dirty="0">
                <a:solidFill>
                  <a:schemeClr val="tx1"/>
                </a:solidFill>
                <a:latin typeface="+mn-ea"/>
                <a:ea typeface="+mn-ea"/>
              </a:rPr>
              <a:t>모델은 빠른 속도로 발전하였고</a:t>
            </a:r>
            <a:r>
              <a:rPr lang="en-US" altLang="ko-KR" sz="1400" kern="0" dirty="0">
                <a:solidFill>
                  <a:schemeClr val="tx1"/>
                </a:solidFill>
                <a:latin typeface="+mn-ea"/>
                <a:ea typeface="+mn-ea"/>
              </a:rPr>
              <a:t>, </a:t>
            </a:r>
            <a:r>
              <a:rPr lang="ko-KR" altLang="en-US" sz="1400" kern="0" dirty="0">
                <a:solidFill>
                  <a:schemeClr val="tx1"/>
                </a:solidFill>
                <a:latin typeface="+mn-ea"/>
                <a:ea typeface="+mn-ea"/>
              </a:rPr>
              <a:t>현재 최신 모델은 </a:t>
            </a:r>
            <a:r>
              <a:rPr lang="en-US" altLang="ko-KR" sz="1400" kern="0" dirty="0">
                <a:solidFill>
                  <a:schemeClr val="tx1"/>
                </a:solidFill>
                <a:latin typeface="+mn-ea"/>
                <a:ea typeface="+mn-ea"/>
              </a:rPr>
              <a:t>2024</a:t>
            </a:r>
            <a:r>
              <a:rPr lang="ko-KR" altLang="en-US" sz="1400" kern="0" dirty="0">
                <a:solidFill>
                  <a:schemeClr val="tx1"/>
                </a:solidFill>
                <a:latin typeface="+mn-ea"/>
                <a:ea typeface="+mn-ea"/>
              </a:rPr>
              <a:t>년 말에 발표된 </a:t>
            </a:r>
            <a:r>
              <a:rPr lang="en-US" altLang="ko-KR" sz="1400" kern="0" dirty="0">
                <a:solidFill>
                  <a:schemeClr val="tx1"/>
                </a:solidFill>
                <a:latin typeface="+mn-ea"/>
                <a:ea typeface="+mn-ea"/>
              </a:rPr>
              <a:t>YOLOv11</a:t>
            </a:r>
            <a:r>
              <a:rPr lang="ko-KR" altLang="en-US" sz="1400" kern="0" dirty="0">
                <a:solidFill>
                  <a:schemeClr val="tx1"/>
                </a:solidFill>
                <a:latin typeface="+mn-ea"/>
                <a:ea typeface="+mn-ea"/>
              </a:rPr>
              <a:t>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최종 프로젝트에서는 해당 모델을 적용하고자 함</a:t>
            </a:r>
            <a:endParaRPr lang="en-US" altLang="ko-KR" sz="1400" kern="0" dirty="0">
              <a:solidFill>
                <a:schemeClr val="tx1"/>
              </a:solidFill>
              <a:latin typeface="+mn-ea"/>
              <a:ea typeface="+mn-ea"/>
            </a:endParaRPr>
          </a:p>
        </p:txBody>
      </p:sp>
    </p:spTree>
    <p:extLst>
      <p:ext uri="{BB962C8B-B14F-4D97-AF65-F5344CB8AC3E}">
        <p14:creationId xmlns:p14="http://schemas.microsoft.com/office/powerpoint/2010/main" val="23958218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5F2B-FB2A-0C0C-920D-1B397085ED8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F6200F8-6A1C-B776-8E39-024C95136330}"/>
              </a:ext>
            </a:extLst>
          </p:cNvPr>
          <p:cNvSpPr>
            <a:spLocks noGrp="1"/>
          </p:cNvSpPr>
          <p:nvPr>
            <p:ph type="title"/>
          </p:nvPr>
        </p:nvSpPr>
        <p:spPr/>
        <p:txBody>
          <a:bodyPr/>
          <a:lstStyle/>
          <a:p>
            <a:r>
              <a:rPr lang="ko-KR" altLang="en-US" dirty="0"/>
              <a:t>향후 연구 방향</a:t>
            </a:r>
          </a:p>
        </p:txBody>
      </p:sp>
      <p:sp>
        <p:nvSpPr>
          <p:cNvPr id="4" name="Rectangle 3">
            <a:extLst>
              <a:ext uri="{FF2B5EF4-FFF2-40B4-BE49-F238E27FC236}">
                <a16:creationId xmlns:a16="http://schemas.microsoft.com/office/drawing/2014/main" id="{2042EC8E-3F06-27A5-B728-B5005E520908}"/>
              </a:ext>
            </a:extLst>
          </p:cNvPr>
          <p:cNvSpPr txBox="1">
            <a:spLocks noChangeArrowheads="1"/>
          </p:cNvSpPr>
          <p:nvPr/>
        </p:nvSpPr>
        <p:spPr bwMode="auto">
          <a:xfrm>
            <a:off x="400012" y="1088974"/>
            <a:ext cx="8582037" cy="308078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rPr>
              <a:t>결과 활용 방안</a:t>
            </a:r>
            <a:endParaRPr lang="en-US" altLang="ko-KR" sz="3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ea typeface="+mn-ea"/>
              </a:rPr>
              <a:t>YOLOv11 </a:t>
            </a:r>
            <a:r>
              <a:rPr lang="ko-KR" altLang="en-US" sz="1400" kern="0" dirty="0">
                <a:solidFill>
                  <a:schemeClr val="tx1"/>
                </a:solidFill>
                <a:latin typeface="+mn-ea"/>
                <a:ea typeface="+mn-ea"/>
              </a:rPr>
              <a:t>또한</a:t>
            </a:r>
            <a:r>
              <a:rPr lang="en-US" altLang="ko-KR" sz="1400" kern="0" dirty="0">
                <a:solidFill>
                  <a:schemeClr val="tx1"/>
                </a:solidFill>
                <a:latin typeface="+mn-ea"/>
                <a:ea typeface="+mn-ea"/>
              </a:rPr>
              <a:t>, YOLOv5</a:t>
            </a:r>
            <a:r>
              <a:rPr lang="ko-KR" altLang="en-US" sz="1400" kern="0" dirty="0">
                <a:solidFill>
                  <a:schemeClr val="tx1"/>
                </a:solidFill>
                <a:latin typeface="+mn-ea"/>
                <a:ea typeface="+mn-ea"/>
              </a:rPr>
              <a:t>와 같이 </a:t>
            </a:r>
            <a:r>
              <a:rPr lang="en-US" altLang="ko-KR" sz="1400" kern="0" dirty="0">
                <a:solidFill>
                  <a:schemeClr val="tx1"/>
                </a:solidFill>
                <a:latin typeface="+mn-ea"/>
                <a:ea typeface="+mn-ea"/>
              </a:rPr>
              <a:t>FPN </a:t>
            </a:r>
            <a:r>
              <a:rPr lang="ko-KR" altLang="en-US" sz="1400" kern="0" dirty="0">
                <a:solidFill>
                  <a:schemeClr val="tx1"/>
                </a:solidFill>
                <a:latin typeface="+mn-ea"/>
                <a:ea typeface="+mn-ea"/>
              </a:rPr>
              <a:t>기반 구조의 </a:t>
            </a:r>
            <a:r>
              <a:rPr lang="en-US" altLang="ko-KR" sz="1400" kern="0" dirty="0">
                <a:solidFill>
                  <a:schemeClr val="tx1"/>
                </a:solidFill>
                <a:latin typeface="+mn-ea"/>
                <a:ea typeface="+mn-ea"/>
              </a:rPr>
              <a:t>Neck</a:t>
            </a:r>
            <a:r>
              <a:rPr lang="ko-KR" altLang="en-US" sz="1400" kern="0" dirty="0">
                <a:solidFill>
                  <a:schemeClr val="tx1"/>
                </a:solidFill>
                <a:latin typeface="+mn-ea"/>
                <a:ea typeface="+mn-ea"/>
              </a:rPr>
              <a:t>에서 </a:t>
            </a:r>
            <a:r>
              <a:rPr lang="en-US" altLang="ko-KR" sz="1400" kern="0" dirty="0">
                <a:solidFill>
                  <a:schemeClr val="tx1"/>
                </a:solidFill>
                <a:latin typeface="+mn-ea"/>
                <a:ea typeface="+mn-ea"/>
              </a:rPr>
              <a:t>3</a:t>
            </a:r>
            <a:r>
              <a:rPr lang="ko-KR" altLang="en-US" sz="1400" kern="0" dirty="0">
                <a:solidFill>
                  <a:schemeClr val="tx1"/>
                </a:solidFill>
                <a:latin typeface="+mn-ea"/>
                <a:ea typeface="+mn-ea"/>
              </a:rPr>
              <a:t>개의 </a:t>
            </a:r>
            <a:r>
              <a:rPr lang="en-US" altLang="ko-KR" sz="1400" kern="0" dirty="0">
                <a:solidFill>
                  <a:schemeClr val="tx1"/>
                </a:solidFill>
                <a:latin typeface="+mn-ea"/>
                <a:ea typeface="+mn-ea"/>
              </a:rPr>
              <a:t>Feature Map(P3, P4, P5)</a:t>
            </a:r>
            <a:r>
              <a:rPr lang="ko-KR" altLang="en-US" sz="1400" kern="0" dirty="0">
                <a:solidFill>
                  <a:schemeClr val="tx1"/>
                </a:solidFill>
                <a:latin typeface="+mn-ea"/>
                <a:ea typeface="+mn-ea"/>
              </a:rPr>
              <a:t>을 추출하여 객체를 탐지하며</a:t>
            </a:r>
            <a:r>
              <a:rPr lang="en-US" altLang="ko-KR" sz="1400" kern="0" dirty="0">
                <a:solidFill>
                  <a:schemeClr val="tx1"/>
                </a:solidFill>
                <a:latin typeface="+mn-ea"/>
                <a:ea typeface="+mn-ea"/>
              </a:rPr>
              <a:t>, Loss </a:t>
            </a:r>
            <a:r>
              <a:rPr lang="ko-KR" altLang="en-US" sz="1400" kern="0" dirty="0">
                <a:solidFill>
                  <a:schemeClr val="tx1"/>
                </a:solidFill>
                <a:latin typeface="+mn-ea"/>
                <a:ea typeface="+mn-ea"/>
              </a:rPr>
              <a:t>함수 또한 </a:t>
            </a:r>
            <a:r>
              <a:rPr lang="en-US" altLang="ko-KR" sz="1400" kern="0" dirty="0" err="1">
                <a:solidFill>
                  <a:schemeClr val="tx1"/>
                </a:solidFill>
                <a:latin typeface="+mn-ea"/>
                <a:ea typeface="+mn-ea"/>
              </a:rPr>
              <a:t>CIoU</a:t>
            </a:r>
            <a:r>
              <a:rPr lang="ko-KR" altLang="en-US" sz="1400" kern="0" dirty="0">
                <a:solidFill>
                  <a:schemeClr val="tx1"/>
                </a:solidFill>
                <a:latin typeface="+mn-ea"/>
                <a:ea typeface="+mn-ea"/>
              </a:rPr>
              <a:t>를 포함하고 있으므로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해당 논문의 내용을 활용할 수 있음</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ea typeface="+mn-ea"/>
              </a:rPr>
              <a:t> YOLOv11</a:t>
            </a:r>
            <a:r>
              <a:rPr lang="ko-KR" altLang="en-US" sz="1400" kern="0" dirty="0">
                <a:solidFill>
                  <a:schemeClr val="tx1"/>
                </a:solidFill>
                <a:latin typeface="+mn-ea"/>
                <a:ea typeface="+mn-ea"/>
              </a:rPr>
              <a:t>의 </a:t>
            </a:r>
            <a:r>
              <a:rPr lang="en-US" altLang="ko-KR" sz="1400" kern="0" dirty="0">
                <a:solidFill>
                  <a:schemeClr val="tx1"/>
                </a:solidFill>
                <a:latin typeface="+mn-ea"/>
                <a:ea typeface="+mn-ea"/>
              </a:rPr>
              <a:t>Neck </a:t>
            </a:r>
            <a:r>
              <a:rPr lang="ko-KR" altLang="en-US" sz="1400" kern="0" dirty="0">
                <a:solidFill>
                  <a:schemeClr val="tx1"/>
                </a:solidFill>
                <a:latin typeface="+mn-ea"/>
                <a:ea typeface="+mn-ea"/>
              </a:rPr>
              <a:t>부분을 수정하여 논문 방식을 재현함으로써</a:t>
            </a:r>
            <a:r>
              <a:rPr lang="en-US" altLang="ko-KR" sz="1400" kern="0" dirty="0">
                <a:solidFill>
                  <a:schemeClr val="tx1"/>
                </a:solidFill>
                <a:latin typeface="+mn-ea"/>
                <a:ea typeface="+mn-ea"/>
              </a:rPr>
              <a:t>, </a:t>
            </a:r>
            <a:r>
              <a:rPr lang="ko-KR" altLang="en-US" sz="1400" kern="0" dirty="0">
                <a:solidFill>
                  <a:schemeClr val="tx1"/>
                </a:solidFill>
                <a:latin typeface="+mn-ea"/>
                <a:ea typeface="+mn-ea"/>
              </a:rPr>
              <a:t>미세 결함 탐지 가능성을 높이고</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개선된 </a:t>
            </a:r>
            <a:r>
              <a:rPr lang="en-US" altLang="ko-KR" sz="1400" kern="0" dirty="0" err="1">
                <a:solidFill>
                  <a:schemeClr val="tx1"/>
                </a:solidFill>
                <a:latin typeface="+mn-ea"/>
                <a:ea typeface="+mn-ea"/>
              </a:rPr>
              <a:t>CIoU</a:t>
            </a:r>
            <a:r>
              <a:rPr lang="en-US" altLang="ko-KR" sz="1400" kern="0" dirty="0">
                <a:solidFill>
                  <a:schemeClr val="tx1"/>
                </a:solidFill>
                <a:latin typeface="+mn-ea"/>
                <a:ea typeface="+mn-ea"/>
              </a:rPr>
              <a:t> Loss </a:t>
            </a:r>
            <a:r>
              <a:rPr lang="ko-KR" altLang="en-US" sz="1400" kern="0" dirty="0">
                <a:solidFill>
                  <a:schemeClr val="tx1"/>
                </a:solidFill>
                <a:latin typeface="+mn-ea"/>
                <a:ea typeface="+mn-ea"/>
              </a:rPr>
              <a:t>함수를 적용하여 </a:t>
            </a:r>
            <a:r>
              <a:rPr lang="ko-KR" altLang="en-US" sz="1400" kern="0" dirty="0" err="1">
                <a:solidFill>
                  <a:schemeClr val="tx1"/>
                </a:solidFill>
                <a:latin typeface="+mn-ea"/>
                <a:ea typeface="+mn-ea"/>
              </a:rPr>
              <a:t>종횡비</a:t>
            </a:r>
            <a:r>
              <a:rPr lang="en-US" altLang="ko-KR" sz="1400" kern="0" dirty="0">
                <a:solidFill>
                  <a:schemeClr val="tx1"/>
                </a:solidFill>
                <a:latin typeface="+mn-ea"/>
                <a:ea typeface="+mn-ea"/>
              </a:rPr>
              <a:t>(V) </a:t>
            </a:r>
            <a:r>
              <a:rPr lang="ko-KR" altLang="en-US" sz="1400" kern="0" dirty="0">
                <a:solidFill>
                  <a:schemeClr val="tx1"/>
                </a:solidFill>
                <a:latin typeface="+mn-ea"/>
                <a:ea typeface="+mn-ea"/>
              </a:rPr>
              <a:t>차이 반영 부분을 강화함으로써 비대칭 결함 탐지 정밀도 향상할 수 있음</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다만</a:t>
            </a:r>
            <a:r>
              <a:rPr lang="en-US" altLang="ko-KR" sz="1400" kern="0" dirty="0">
                <a:solidFill>
                  <a:schemeClr val="tx1"/>
                </a:solidFill>
                <a:latin typeface="+mn-ea"/>
                <a:ea typeface="+mn-ea"/>
              </a:rPr>
              <a:t>, YOLOv11-S / YOLOv11-M / YOLOv11-L / YOLOv11-XL / RT-DETR 5</a:t>
            </a:r>
            <a:r>
              <a:rPr lang="ko-KR" altLang="en-US" sz="1400" kern="0" dirty="0">
                <a:solidFill>
                  <a:schemeClr val="tx1"/>
                </a:solidFill>
                <a:latin typeface="+mn-ea"/>
                <a:ea typeface="+mn-ea"/>
              </a:rPr>
              <a:t>개의 모델 성능을 비교하였던 사전 실험에서</a:t>
            </a:r>
            <a:r>
              <a:rPr lang="en-US" altLang="ko-KR" sz="1400" kern="0" dirty="0">
                <a:solidFill>
                  <a:schemeClr val="tx1"/>
                </a:solidFill>
                <a:latin typeface="+mn-ea"/>
                <a:ea typeface="+mn-ea"/>
              </a:rPr>
              <a:t>, RT-DETR</a:t>
            </a:r>
            <a:r>
              <a:rPr lang="ko-KR" altLang="en-US" sz="1400" kern="0" dirty="0">
                <a:solidFill>
                  <a:schemeClr val="tx1"/>
                </a:solidFill>
                <a:latin typeface="+mn-ea"/>
                <a:ea typeface="+mn-ea"/>
              </a:rPr>
              <a:t>의 성능이 가장 높게 나왔으므로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경량 모델인 </a:t>
            </a:r>
            <a:r>
              <a:rPr lang="en-US" altLang="ko-KR" sz="1400" kern="0" dirty="0">
                <a:solidFill>
                  <a:schemeClr val="tx1"/>
                </a:solidFill>
                <a:latin typeface="+mn-ea"/>
                <a:ea typeface="+mn-ea"/>
              </a:rPr>
              <a:t>YOLOv11-S</a:t>
            </a:r>
            <a:r>
              <a:rPr lang="ko-KR" altLang="en-US" sz="1400" kern="0" dirty="0">
                <a:solidFill>
                  <a:schemeClr val="tx1"/>
                </a:solidFill>
                <a:latin typeface="+mn-ea"/>
                <a:ea typeface="+mn-ea"/>
              </a:rPr>
              <a:t>를 </a:t>
            </a:r>
            <a:r>
              <a:rPr lang="en-US" altLang="ko-KR" sz="1400" kern="0" dirty="0">
                <a:solidFill>
                  <a:schemeClr val="tx1"/>
                </a:solidFill>
                <a:latin typeface="+mn-ea"/>
                <a:ea typeface="+mn-ea"/>
              </a:rPr>
              <a:t>RT-DETR </a:t>
            </a:r>
            <a:r>
              <a:rPr lang="ko-KR" altLang="en-US" sz="1400" kern="0" dirty="0">
                <a:solidFill>
                  <a:schemeClr val="tx1"/>
                </a:solidFill>
                <a:latin typeface="+mn-ea"/>
                <a:ea typeface="+mn-ea"/>
              </a:rPr>
              <a:t>수준까지 끌어올려 가성비를 높이는 방향으로 가고자 함</a:t>
            </a:r>
            <a:endParaRPr lang="en-US" altLang="ko-KR" sz="1400" kern="0" dirty="0">
              <a:solidFill>
                <a:schemeClr val="tx1"/>
              </a:solidFill>
              <a:latin typeface="+mn-ea"/>
              <a:ea typeface="+mn-ea"/>
            </a:endParaRPr>
          </a:p>
        </p:txBody>
      </p:sp>
    </p:spTree>
    <p:extLst>
      <p:ext uri="{BB962C8B-B14F-4D97-AF65-F5344CB8AC3E}">
        <p14:creationId xmlns:p14="http://schemas.microsoft.com/office/powerpoint/2010/main" val="23632017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A7D46-C139-9199-B45A-7A777DE93E43}"/>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37717338-6C73-0DAB-541E-C2131D16D18C}"/>
              </a:ext>
            </a:extLst>
          </p:cNvPr>
          <p:cNvSpPr txBox="1">
            <a:spLocks noChangeArrowheads="1"/>
          </p:cNvSpPr>
          <p:nvPr/>
        </p:nvSpPr>
        <p:spPr bwMode="auto">
          <a:xfrm>
            <a:off x="304863" y="765255"/>
            <a:ext cx="8608224" cy="5569923"/>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marL="304800" indent="-304800">
              <a:lnSpc>
                <a:spcPct val="130000"/>
              </a:lnSpc>
              <a:spcBef>
                <a:spcPts val="600"/>
              </a:spcBef>
              <a:buNone/>
            </a:pPr>
            <a:r>
              <a:rPr lang="en-US" altLang="ko-KR" b="0" kern="0" dirty="0">
                <a:solidFill>
                  <a:schemeClr val="accent1">
                    <a:lumMod val="75000"/>
                  </a:schemeClr>
                </a:solidFill>
                <a:latin typeface="+mn-ea"/>
                <a:ea typeface="+mn-ea"/>
              </a:rPr>
              <a:t>[1] </a:t>
            </a:r>
            <a:r>
              <a:rPr lang="en-US" altLang="ko-KR" b="0" i="0" dirty="0">
                <a:solidFill>
                  <a:srgbClr val="0033CC"/>
                </a:solidFill>
                <a:effectLst/>
                <a:latin typeface="Arial" panose="020B0604020202020204" pitchFamily="34" charset="0"/>
              </a:rPr>
              <a:t>Verified Market Research - Global PCB Assembly Market Size By Type Of Assembly, By Application, By End-User Industry, By Geographic Scope And Forecast</a:t>
            </a:r>
          </a:p>
          <a:p>
            <a:pPr marL="304800" indent="-304800">
              <a:lnSpc>
                <a:spcPct val="130000"/>
              </a:lnSpc>
              <a:spcBef>
                <a:spcPts val="600"/>
              </a:spcBef>
              <a:buNone/>
            </a:pPr>
            <a:r>
              <a:rPr lang="en-US" altLang="ko-KR" b="0" i="0" dirty="0">
                <a:solidFill>
                  <a:srgbClr val="0033CC"/>
                </a:solidFill>
                <a:effectLst/>
                <a:latin typeface="Arial" panose="020B0604020202020204" pitchFamily="34" charset="0"/>
              </a:rPr>
              <a:t>   </a:t>
            </a:r>
            <a:r>
              <a:rPr lang="en-US" altLang="ko-KR" sz="1400" b="0" i="0" dirty="0">
                <a:solidFill>
                  <a:srgbClr val="0033CC"/>
                </a:solidFill>
                <a:effectLst/>
                <a:latin typeface="Arial" panose="020B0604020202020204" pitchFamily="34" charset="0"/>
              </a:rPr>
              <a:t>(</a:t>
            </a:r>
            <a:r>
              <a:rPr lang="en-US" altLang="ko-KR" sz="1400" b="0" i="0" dirty="0">
                <a:solidFill>
                  <a:srgbClr val="0033CC"/>
                </a:solidFill>
                <a:effectLst/>
                <a:latin typeface="Arial" panose="020B0604020202020204" pitchFamily="34" charset="0"/>
                <a:hlinkClick r:id="rId3"/>
              </a:rPr>
              <a:t>https://www.verifiedmarketresearch.com/product/pcb-assembly-market/?utm_source=chatgpt.com</a:t>
            </a:r>
            <a:r>
              <a:rPr lang="en-US" altLang="ko-KR" sz="1400" b="0" i="0" dirty="0">
                <a:solidFill>
                  <a:srgbClr val="0033CC"/>
                </a:solidFill>
                <a:effectLst/>
                <a:latin typeface="Arial" panose="020B0604020202020204" pitchFamily="34" charset="0"/>
              </a:rPr>
              <a:t>)</a:t>
            </a:r>
          </a:p>
          <a:p>
            <a:pPr marL="304800" indent="-304800">
              <a:lnSpc>
                <a:spcPct val="130000"/>
              </a:lnSpc>
              <a:spcBef>
                <a:spcPts val="600"/>
              </a:spcBef>
              <a:buNone/>
            </a:pPr>
            <a:r>
              <a:rPr lang="en-US" altLang="ko-KR" sz="1400" b="0" kern="0" dirty="0">
                <a:solidFill>
                  <a:schemeClr val="accent1">
                    <a:lumMod val="75000"/>
                  </a:schemeClr>
                </a:solidFill>
                <a:latin typeface="+mn-ea"/>
                <a:ea typeface="+mn-ea"/>
              </a:rPr>
              <a:t>[</a:t>
            </a:r>
            <a:r>
              <a:rPr lang="en-US" altLang="ko-KR" b="0" kern="0" dirty="0">
                <a:solidFill>
                  <a:schemeClr val="accent1">
                    <a:lumMod val="75000"/>
                  </a:schemeClr>
                </a:solidFill>
                <a:latin typeface="+mn-ea"/>
                <a:ea typeface="+mn-ea"/>
              </a:rPr>
              <a:t>2] Global Market Insights - Printed Circuit Board (PCB) Assembly Market Size, By type of PCB (Rigid PCB, Flexible PCB, Metal Core PCB), By component (Active, Passive), By technology, By soldering process (Wave Soldering, Manual Soldering, Reflow Soldering), By volume, By Assembly, By vertical, Forecast 2024 – 2032</a:t>
            </a:r>
          </a:p>
          <a:p>
            <a:pPr marL="304800" indent="-304800">
              <a:lnSpc>
                <a:spcPct val="130000"/>
              </a:lnSpc>
              <a:spcBef>
                <a:spcPts val="600"/>
              </a:spcBef>
              <a:buNone/>
            </a:pPr>
            <a:r>
              <a:rPr lang="en-US" altLang="ko-KR" sz="1300" b="0" i="0" dirty="0">
                <a:solidFill>
                  <a:srgbClr val="222222"/>
                </a:solidFill>
                <a:effectLst/>
                <a:latin typeface="Arial" panose="020B0604020202020204" pitchFamily="34" charset="0"/>
              </a:rPr>
              <a:t>     (</a:t>
            </a:r>
            <a:r>
              <a:rPr lang="en-US" altLang="ko-KR" sz="1300" b="0" i="0" dirty="0">
                <a:solidFill>
                  <a:srgbClr val="222222"/>
                </a:solidFill>
                <a:effectLst/>
                <a:latin typeface="Arial" panose="020B0604020202020204" pitchFamily="34" charset="0"/>
                <a:hlinkClick r:id="rId4"/>
              </a:rPr>
              <a:t>https://www.gminsights.com/industry-analysis/printed-circuit-board-assembly-market?utm_source=chatgpt.com</a:t>
            </a:r>
            <a:r>
              <a:rPr lang="en-US" altLang="ko-KR" sz="1300" b="0" i="0" dirty="0">
                <a:solidFill>
                  <a:srgbClr val="222222"/>
                </a:solidFill>
                <a:effectLst/>
                <a:latin typeface="Arial" panose="020B0604020202020204" pitchFamily="34" charset="0"/>
              </a:rPr>
              <a:t>)</a:t>
            </a:r>
          </a:p>
          <a:p>
            <a:pPr marL="304800" indent="-304800">
              <a:lnSpc>
                <a:spcPct val="130000"/>
              </a:lnSpc>
              <a:spcBef>
                <a:spcPts val="600"/>
              </a:spcBef>
              <a:buNone/>
            </a:pPr>
            <a:r>
              <a:rPr lang="en-US" altLang="ko-KR" b="0" kern="0" dirty="0">
                <a:solidFill>
                  <a:schemeClr val="accent1">
                    <a:lumMod val="75000"/>
                  </a:schemeClr>
                </a:solidFill>
                <a:latin typeface="+mn-ea"/>
                <a:ea typeface="+mn-ea"/>
              </a:rPr>
              <a:t>[3</a:t>
            </a:r>
            <a:r>
              <a:rPr lang="en-US" altLang="ko-KR" sz="1600" b="0" kern="0" dirty="0">
                <a:solidFill>
                  <a:schemeClr val="accent1">
                    <a:lumMod val="75000"/>
                  </a:schemeClr>
                </a:solidFill>
                <a:latin typeface="+mn-ea"/>
                <a:ea typeface="+mn-ea"/>
              </a:rPr>
              <a:t>] </a:t>
            </a:r>
            <a:r>
              <a:rPr lang="ko-KR" altLang="en-US" sz="1600" b="0" kern="0" dirty="0">
                <a:solidFill>
                  <a:schemeClr val="accent1">
                    <a:lumMod val="75000"/>
                  </a:schemeClr>
                </a:solidFill>
                <a:latin typeface="+mn-ea"/>
                <a:ea typeface="+mn-ea"/>
              </a:rPr>
              <a:t>불량 분석을 통해 본 한국 전자제품의 품질 현황 </a:t>
            </a:r>
            <a:r>
              <a:rPr lang="en-US" altLang="ko-KR" sz="1600" b="0" kern="0" dirty="0">
                <a:solidFill>
                  <a:schemeClr val="accent1">
                    <a:lumMod val="75000"/>
                  </a:schemeClr>
                </a:solidFill>
                <a:latin typeface="+mn-ea"/>
                <a:ea typeface="+mn-ea"/>
              </a:rPr>
              <a:t>Ⅱ – </a:t>
            </a:r>
            <a:r>
              <a:rPr lang="ko-KR" altLang="en-US" sz="1600" b="0" kern="0" dirty="0">
                <a:solidFill>
                  <a:schemeClr val="accent1">
                    <a:lumMod val="75000"/>
                  </a:schemeClr>
                </a:solidFill>
                <a:latin typeface="+mn-ea"/>
                <a:ea typeface="+mn-ea"/>
              </a:rPr>
              <a:t>이진호 </a:t>
            </a:r>
            <a:r>
              <a:rPr lang="en-US" altLang="ko-KR" sz="1600" b="0" kern="0" dirty="0">
                <a:solidFill>
                  <a:schemeClr val="accent1">
                    <a:lumMod val="75000"/>
                  </a:schemeClr>
                </a:solidFill>
                <a:latin typeface="+mn-ea"/>
                <a:ea typeface="+mn-ea"/>
              </a:rPr>
              <a:t>(PCB</a:t>
            </a:r>
            <a:r>
              <a:rPr lang="ko-KR" altLang="en-US" sz="1600" b="0" kern="0" dirty="0">
                <a:solidFill>
                  <a:schemeClr val="accent1">
                    <a:lumMod val="75000"/>
                  </a:schemeClr>
                </a:solidFill>
                <a:latin typeface="+mn-ea"/>
                <a:ea typeface="+mn-ea"/>
              </a:rPr>
              <a:t>산업혁신센터 </a:t>
            </a:r>
            <a:r>
              <a:rPr lang="en-US" altLang="ko-KR" sz="1600" b="0" kern="0" dirty="0">
                <a:solidFill>
                  <a:schemeClr val="accent1">
                    <a:lumMod val="75000"/>
                  </a:schemeClr>
                </a:solidFill>
                <a:latin typeface="+mn-ea"/>
                <a:ea typeface="+mn-ea"/>
              </a:rPr>
              <a:t>/ </a:t>
            </a:r>
            <a:r>
              <a:rPr lang="ko-KR" altLang="en-US" sz="1600" b="0" kern="0" dirty="0">
                <a:solidFill>
                  <a:schemeClr val="accent1">
                    <a:lumMod val="75000"/>
                  </a:schemeClr>
                </a:solidFill>
                <a:latin typeface="+mn-ea"/>
                <a:ea typeface="+mn-ea"/>
              </a:rPr>
              <a:t>한국전자기술연구원</a:t>
            </a:r>
            <a:r>
              <a:rPr lang="en-US" altLang="ko-KR" sz="1600" b="0" kern="0" dirty="0">
                <a:solidFill>
                  <a:schemeClr val="accent1">
                    <a:lumMod val="75000"/>
                  </a:schemeClr>
                </a:solidFill>
                <a:latin typeface="+mn-ea"/>
                <a:ea typeface="+mn-ea"/>
              </a:rPr>
              <a:t>. 2022</a:t>
            </a:r>
            <a:r>
              <a:rPr lang="ko-KR" altLang="en-US" sz="1600" b="0" kern="0" dirty="0">
                <a:solidFill>
                  <a:schemeClr val="accent1">
                    <a:lumMod val="75000"/>
                  </a:schemeClr>
                </a:solidFill>
                <a:latin typeface="+mn-ea"/>
                <a:ea typeface="+mn-ea"/>
              </a:rPr>
              <a:t>년 </a:t>
            </a:r>
            <a:r>
              <a:rPr lang="en-US" altLang="ko-KR" sz="1600" b="0" kern="0" dirty="0">
                <a:solidFill>
                  <a:schemeClr val="accent1">
                    <a:lumMod val="75000"/>
                  </a:schemeClr>
                </a:solidFill>
                <a:latin typeface="+mn-ea"/>
                <a:ea typeface="+mn-ea"/>
              </a:rPr>
              <a:t>6</a:t>
            </a:r>
            <a:r>
              <a:rPr lang="ko-KR" altLang="en-US" sz="1600" b="0" kern="0" dirty="0">
                <a:solidFill>
                  <a:schemeClr val="accent1">
                    <a:lumMod val="75000"/>
                  </a:schemeClr>
                </a:solidFill>
                <a:latin typeface="+mn-ea"/>
                <a:ea typeface="+mn-ea"/>
              </a:rPr>
              <a:t>월</a:t>
            </a:r>
            <a:r>
              <a:rPr lang="en-US" altLang="ko-KR" sz="1600" b="0" kern="0" dirty="0">
                <a:solidFill>
                  <a:schemeClr val="accent1">
                    <a:lumMod val="75000"/>
                  </a:schemeClr>
                </a:solidFill>
                <a:latin typeface="+mn-ea"/>
                <a:ea typeface="+mn-ea"/>
              </a:rPr>
              <a:t>)</a:t>
            </a:r>
          </a:p>
          <a:p>
            <a:pPr marL="304800" indent="-304800">
              <a:lnSpc>
                <a:spcPct val="130000"/>
              </a:lnSpc>
              <a:spcBef>
                <a:spcPts val="600"/>
              </a:spcBef>
              <a:buNone/>
            </a:pPr>
            <a:r>
              <a:rPr lang="en-US" altLang="ko-KR" b="0" i="0" kern="0" dirty="0">
                <a:solidFill>
                  <a:schemeClr val="accent1">
                    <a:lumMod val="75000"/>
                  </a:schemeClr>
                </a:solidFill>
                <a:effectLst/>
                <a:latin typeface="+mn-ea"/>
                <a:ea typeface="+mn-ea"/>
              </a:rPr>
              <a:t>[4] “Object Detection YOLO Algorithms and Their Industrial Applications: Overview and Comparative Analysis”, by </a:t>
            </a:r>
            <a:r>
              <a:rPr lang="en-US" altLang="ko-KR" b="0" i="0" kern="0" dirty="0" err="1">
                <a:solidFill>
                  <a:schemeClr val="accent1">
                    <a:lumMod val="75000"/>
                  </a:schemeClr>
                </a:solidFill>
                <a:effectLst/>
                <a:latin typeface="+mn-ea"/>
                <a:ea typeface="+mn-ea"/>
              </a:rPr>
              <a:t>Shizhao</a:t>
            </a:r>
            <a:r>
              <a:rPr lang="en-US" altLang="ko-KR" b="0" i="0" kern="0" dirty="0">
                <a:solidFill>
                  <a:schemeClr val="accent1">
                    <a:lumMod val="75000"/>
                  </a:schemeClr>
                </a:solidFill>
                <a:effectLst/>
                <a:latin typeface="+mn-ea"/>
                <a:ea typeface="+mn-ea"/>
              </a:rPr>
              <a:t> Kang, Ziyu hu, Kexin Zhang and </a:t>
            </a:r>
            <a:r>
              <a:rPr lang="en-US" altLang="ko-KR" b="0" i="0" kern="0" dirty="0" err="1">
                <a:solidFill>
                  <a:schemeClr val="accent1">
                    <a:lumMod val="75000"/>
                  </a:schemeClr>
                </a:solidFill>
                <a:effectLst/>
                <a:latin typeface="+mn-ea"/>
                <a:ea typeface="+mn-ea"/>
              </a:rPr>
              <a:t>Zhiyu</a:t>
            </a:r>
            <a:r>
              <a:rPr lang="en-US" altLang="ko-KR" b="0" i="0" kern="0" dirty="0">
                <a:solidFill>
                  <a:schemeClr val="accent1">
                    <a:lumMod val="75000"/>
                  </a:schemeClr>
                </a:solidFill>
                <a:effectLst/>
                <a:latin typeface="+mn-ea"/>
                <a:ea typeface="+mn-ea"/>
              </a:rPr>
              <a:t> Cao, 2025, MDPI </a:t>
            </a:r>
            <a:r>
              <a:rPr lang="en-US" altLang="ko-KR" sz="1400" b="0" i="0" kern="0" dirty="0">
                <a:solidFill>
                  <a:schemeClr val="accent1">
                    <a:lumMod val="75000"/>
                  </a:schemeClr>
                </a:solidFill>
                <a:effectLst/>
                <a:latin typeface="+mn-ea"/>
                <a:ea typeface="+mn-ea"/>
              </a:rPr>
              <a:t>(</a:t>
            </a:r>
            <a:r>
              <a:rPr lang="en-US" altLang="ko-KR" sz="1400" b="0" i="0" kern="0" dirty="0">
                <a:solidFill>
                  <a:schemeClr val="accent1">
                    <a:lumMod val="75000"/>
                  </a:schemeClr>
                </a:solidFill>
                <a:effectLst/>
                <a:latin typeface="+mn-ea"/>
                <a:ea typeface="+mn-ea"/>
                <a:hlinkClick r:id="rId5"/>
              </a:rPr>
              <a:t>https://www.mdpi.com/2079-9292/14/6/1104</a:t>
            </a:r>
            <a:r>
              <a:rPr lang="en-US" altLang="ko-KR" sz="1400" b="0" i="0" kern="0" dirty="0">
                <a:solidFill>
                  <a:schemeClr val="accent1">
                    <a:lumMod val="75000"/>
                  </a:schemeClr>
                </a:solidFill>
                <a:effectLst/>
                <a:latin typeface="+mn-ea"/>
                <a:ea typeface="+mn-ea"/>
              </a:rPr>
              <a:t>)</a:t>
            </a:r>
          </a:p>
          <a:p>
            <a:pPr marL="304800" indent="-304800">
              <a:lnSpc>
                <a:spcPct val="130000"/>
              </a:lnSpc>
              <a:spcBef>
                <a:spcPts val="600"/>
              </a:spcBef>
              <a:buNone/>
            </a:pPr>
            <a:r>
              <a:rPr lang="en-US" altLang="ko-KR" b="0" kern="0" dirty="0">
                <a:solidFill>
                  <a:schemeClr val="accent1">
                    <a:lumMod val="75000"/>
                  </a:schemeClr>
                </a:solidFill>
                <a:latin typeface="+mn-ea"/>
                <a:ea typeface="+mn-ea"/>
              </a:rPr>
              <a:t>[5] FPN</a:t>
            </a:r>
            <a:r>
              <a:rPr lang="ko-KR" altLang="en-US" b="0" kern="0" dirty="0">
                <a:solidFill>
                  <a:schemeClr val="accent1">
                    <a:lumMod val="75000"/>
                  </a:schemeClr>
                </a:solidFill>
                <a:latin typeface="+mn-ea"/>
                <a:ea typeface="+mn-ea"/>
              </a:rPr>
              <a:t> </a:t>
            </a:r>
            <a:r>
              <a:rPr lang="ko-KR" altLang="en-US" sz="1600" b="0" kern="0" dirty="0">
                <a:solidFill>
                  <a:schemeClr val="accent1">
                    <a:lumMod val="75000"/>
                  </a:schemeClr>
                </a:solidFill>
                <a:latin typeface="+mn-ea"/>
                <a:ea typeface="+mn-ea"/>
              </a:rPr>
              <a:t>논문</a:t>
            </a:r>
            <a:r>
              <a:rPr lang="en-US" altLang="ko-KR" sz="1600" b="0" kern="0" dirty="0">
                <a:solidFill>
                  <a:schemeClr val="accent1">
                    <a:lumMod val="75000"/>
                  </a:schemeClr>
                </a:solidFill>
                <a:latin typeface="+mn-ea"/>
                <a:ea typeface="+mn-ea"/>
              </a:rPr>
              <a:t>: </a:t>
            </a:r>
            <a:r>
              <a:rPr lang="en-US" altLang="ko-KR" sz="1600" b="0" i="0" u="none" strike="noStrike" dirty="0">
                <a:solidFill>
                  <a:srgbClr val="006DD7"/>
                </a:solidFill>
                <a:effectLst/>
                <a:latin typeface="Spoqa Han Sans"/>
                <a:hlinkClick r:id="rId6"/>
              </a:rPr>
              <a:t>Feature Pyramid Networks for Object Detection</a:t>
            </a:r>
            <a:r>
              <a:rPr lang="en-US" altLang="ko-KR" sz="1600" b="0" i="0" u="none" strike="noStrike" dirty="0">
                <a:solidFill>
                  <a:srgbClr val="006DD7"/>
                </a:solidFill>
                <a:effectLst/>
                <a:latin typeface="Spoqa Han Sans"/>
              </a:rPr>
              <a:t>,  </a:t>
            </a:r>
            <a:r>
              <a:rPr lang="en-US" altLang="ko-KR" sz="1200" b="0" i="0" u="none" strike="noStrike" dirty="0">
                <a:solidFill>
                  <a:srgbClr val="006DD7"/>
                </a:solidFill>
                <a:effectLst/>
                <a:latin typeface="Spoqa Han Sans"/>
              </a:rPr>
              <a:t>(FPN </a:t>
            </a:r>
            <a:r>
              <a:rPr lang="ko-KR" altLang="en-US" sz="1200" b="0" i="0" u="none" strike="noStrike" dirty="0">
                <a:solidFill>
                  <a:srgbClr val="006DD7"/>
                </a:solidFill>
                <a:effectLst/>
                <a:latin typeface="Spoqa Han Sans"/>
              </a:rPr>
              <a:t>논문 리뷰 </a:t>
            </a:r>
            <a:r>
              <a:rPr lang="en-US" altLang="ko-KR" sz="1200" b="0" i="0" u="none" strike="noStrike" dirty="0">
                <a:solidFill>
                  <a:srgbClr val="006DD7"/>
                </a:solidFill>
                <a:effectLst/>
                <a:latin typeface="Spoqa Han Sans"/>
              </a:rPr>
              <a:t>: </a:t>
            </a:r>
            <a:r>
              <a:rPr lang="en-US" altLang="ko-KR" sz="1200" b="0" i="0" u="none" strike="noStrike" dirty="0">
                <a:solidFill>
                  <a:srgbClr val="006DD7"/>
                </a:solidFill>
                <a:effectLst/>
                <a:latin typeface="Spoqa Han Sans"/>
                <a:hlinkClick r:id="rId7"/>
              </a:rPr>
              <a:t>https://herbwood.tistory.com/18</a:t>
            </a:r>
            <a:r>
              <a:rPr lang="en-US" altLang="ko-KR" sz="1200" b="0" i="0" u="none" strike="noStrike" dirty="0">
                <a:solidFill>
                  <a:srgbClr val="006DD7"/>
                </a:solidFill>
                <a:effectLst/>
                <a:latin typeface="Spoqa Han Sans"/>
              </a:rPr>
              <a:t>)</a:t>
            </a:r>
          </a:p>
          <a:p>
            <a:pPr marL="304800" indent="-304800">
              <a:lnSpc>
                <a:spcPct val="130000"/>
              </a:lnSpc>
              <a:spcBef>
                <a:spcPts val="600"/>
              </a:spcBef>
              <a:buNone/>
            </a:pPr>
            <a:r>
              <a:rPr lang="en-US" altLang="ko-KR" b="0" kern="0" dirty="0">
                <a:solidFill>
                  <a:schemeClr val="accent1">
                    <a:lumMod val="75000"/>
                  </a:schemeClr>
                </a:solidFill>
                <a:latin typeface="+mn-ea"/>
                <a:ea typeface="+mn-ea"/>
              </a:rPr>
              <a:t>[6] </a:t>
            </a:r>
            <a:r>
              <a:rPr lang="en-US" altLang="ko-KR" b="0" i="0" u="none" strike="noStrike" dirty="0">
                <a:effectLst/>
                <a:latin typeface="Roboto" panose="02000000000000000000" pitchFamily="2" charset="0"/>
                <a:hlinkClick r:id="rId8"/>
              </a:rPr>
              <a:t>Improved Convolutional Neural Network YOLOv5 for Underwater Target Detection Based on Autonomous Underwater Helicopter</a:t>
            </a:r>
            <a:r>
              <a:rPr lang="en-US" altLang="ko-KR" b="0" kern="0" dirty="0">
                <a:solidFill>
                  <a:schemeClr val="accent1">
                    <a:lumMod val="75000"/>
                  </a:schemeClr>
                </a:solidFill>
                <a:latin typeface="+mn-ea"/>
                <a:ea typeface="+mn-ea"/>
              </a:rPr>
              <a:t> </a:t>
            </a:r>
            <a:endParaRPr lang="en-US" altLang="ko-KR" b="0" i="0" kern="0" dirty="0">
              <a:solidFill>
                <a:schemeClr val="accent1">
                  <a:lumMod val="75000"/>
                </a:schemeClr>
              </a:solidFill>
              <a:effectLst/>
              <a:latin typeface="+mn-ea"/>
              <a:ea typeface="+mn-ea"/>
            </a:endParaRPr>
          </a:p>
        </p:txBody>
      </p:sp>
      <p:sp>
        <p:nvSpPr>
          <p:cNvPr id="2" name="제목 1">
            <a:extLst>
              <a:ext uri="{FF2B5EF4-FFF2-40B4-BE49-F238E27FC236}">
                <a16:creationId xmlns:a16="http://schemas.microsoft.com/office/drawing/2014/main" id="{26098DF2-0FED-0E54-CAA4-04A96F7E01D3}"/>
              </a:ext>
            </a:extLst>
          </p:cNvPr>
          <p:cNvSpPr>
            <a:spLocks noGrp="1"/>
          </p:cNvSpPr>
          <p:nvPr>
            <p:ph type="title"/>
          </p:nvPr>
        </p:nvSpPr>
        <p:spPr/>
        <p:txBody>
          <a:bodyPr/>
          <a:lstStyle/>
          <a:p>
            <a:r>
              <a:rPr lang="ko-KR" altLang="en-US" dirty="0"/>
              <a:t>참고</a:t>
            </a:r>
            <a:r>
              <a:rPr lang="en-US" altLang="ko-KR" dirty="0"/>
              <a:t> </a:t>
            </a:r>
            <a:r>
              <a:rPr lang="ko-KR" altLang="en-US" dirty="0"/>
              <a:t>문헌</a:t>
            </a:r>
          </a:p>
        </p:txBody>
      </p:sp>
    </p:spTree>
    <p:extLst>
      <p:ext uri="{BB962C8B-B14F-4D97-AF65-F5344CB8AC3E}">
        <p14:creationId xmlns:p14="http://schemas.microsoft.com/office/powerpoint/2010/main" val="354103631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9951C254-D3FE-4F55-B884-40C49A8602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9934" b="31683"/>
          <a:stretch/>
        </p:blipFill>
        <p:spPr>
          <a:xfrm>
            <a:off x="7452032" y="6399033"/>
            <a:ext cx="1444806" cy="267360"/>
          </a:xfrm>
          <a:prstGeom prst="rect">
            <a:avLst/>
          </a:prstGeom>
        </p:spPr>
      </p:pic>
      <p:sp>
        <p:nvSpPr>
          <p:cNvPr id="9" name="TextBox 8">
            <a:extLst>
              <a:ext uri="{FF2B5EF4-FFF2-40B4-BE49-F238E27FC236}">
                <a16:creationId xmlns:a16="http://schemas.microsoft.com/office/drawing/2014/main" id="{CA742296-B25A-27A7-7E69-7939DB0BA19F}"/>
              </a:ext>
            </a:extLst>
          </p:cNvPr>
          <p:cNvSpPr txBox="1"/>
          <p:nvPr/>
        </p:nvSpPr>
        <p:spPr>
          <a:xfrm>
            <a:off x="1016960" y="2078985"/>
            <a:ext cx="7110079" cy="2133854"/>
          </a:xfrm>
          <a:prstGeom prst="rect">
            <a:avLst/>
          </a:prstGeom>
          <a:noFill/>
        </p:spPr>
        <p:txBody>
          <a:bodyPr wrap="square">
            <a:spAutoFit/>
          </a:bodyPr>
          <a:lstStyle/>
          <a:p>
            <a:pPr marL="38100" marR="0" indent="0" algn="ctr" fontAlgn="base" latinLnBrk="1">
              <a:lnSpc>
                <a:spcPct val="130000"/>
              </a:lnSpc>
              <a:spcBef>
                <a:spcPts val="0"/>
              </a:spcBef>
              <a:spcAft>
                <a:spcPts val="0"/>
              </a:spcAft>
            </a:pPr>
            <a:r>
              <a:rPr lang="ko-KR" altLang="en-US" sz="5400" b="1">
                <a:solidFill>
                  <a:srgbClr val="002060"/>
                </a:solidFill>
                <a:latin typeface="맑은 고딕" panose="020B0503020000020004" pitchFamily="50" charset="-127"/>
                <a:ea typeface="맑은 고딕" panose="020B0503020000020004" pitchFamily="50" charset="-127"/>
                <a:cs typeface="+mj-cs"/>
              </a:rPr>
              <a:t>감사합니다</a:t>
            </a:r>
            <a:endParaRPr lang="en-US" altLang="ko-KR" sz="5400" b="1">
              <a:solidFill>
                <a:srgbClr val="002060"/>
              </a:solidFill>
              <a:latin typeface="맑은 고딕" panose="020B0503020000020004" pitchFamily="50" charset="-127"/>
              <a:ea typeface="맑은 고딕" panose="020B0503020000020004" pitchFamily="50" charset="-127"/>
              <a:cs typeface="+mj-cs"/>
            </a:endParaRPr>
          </a:p>
          <a:p>
            <a:pPr marL="38100" marR="0" indent="0" algn="ctr" fontAlgn="base" latinLnBrk="1">
              <a:lnSpc>
                <a:spcPct val="130000"/>
              </a:lnSpc>
              <a:spcBef>
                <a:spcPts val="0"/>
              </a:spcBef>
              <a:spcAft>
                <a:spcPts val="0"/>
              </a:spcAft>
            </a:pPr>
            <a:r>
              <a:rPr lang="en-US" altLang="ko-KR" sz="5400" b="1">
                <a:solidFill>
                  <a:srgbClr val="002060"/>
                </a:solidFill>
                <a:latin typeface="맑은 고딕" panose="020B0503020000020004" pitchFamily="50" charset="-127"/>
                <a:ea typeface="맑은 고딕" panose="020B0503020000020004" pitchFamily="50" charset="-127"/>
                <a:cs typeface="+mj-cs"/>
              </a:rPr>
              <a:t>Q&amp;A</a:t>
            </a:r>
            <a:endParaRPr lang="ko-KR" altLang="en-US" sz="5400" b="1" dirty="0">
              <a:solidFill>
                <a:srgbClr val="002060"/>
              </a:solidFill>
              <a:latin typeface="맑은 고딕" panose="020B0503020000020004" pitchFamily="50" charset="-127"/>
              <a:ea typeface="맑은 고딕" panose="020B0503020000020004" pitchFamily="50" charset="-127"/>
              <a:cs typeface="+mj-cs"/>
            </a:endParaRPr>
          </a:p>
        </p:txBody>
      </p:sp>
    </p:spTree>
    <p:extLst>
      <p:ext uri="{BB962C8B-B14F-4D97-AF65-F5344CB8AC3E}">
        <p14:creationId xmlns:p14="http://schemas.microsoft.com/office/powerpoint/2010/main" val="209323391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7B64757B-96D9-EFBA-0C96-626D20E91C73}"/>
              </a:ext>
            </a:extLst>
          </p:cNvPr>
          <p:cNvSpPr txBox="1">
            <a:spLocks noChangeArrowheads="1"/>
          </p:cNvSpPr>
          <p:nvPr/>
        </p:nvSpPr>
        <p:spPr bwMode="auto">
          <a:xfrm>
            <a:off x="400012" y="1088974"/>
            <a:ext cx="8312034" cy="4631974"/>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프로젝트 목표</a:t>
            </a:r>
            <a:endParaRPr lang="en-US" altLang="ko-KR" sz="1800" kern="0" dirty="0">
              <a:solidFill>
                <a:schemeClr val="accent1">
                  <a:lumMod val="75000"/>
                </a:schemeClr>
              </a:solidFill>
              <a:latin typeface="+mn-ea"/>
              <a:ea typeface="+mn-ea"/>
            </a:endParaRPr>
          </a:p>
          <a:p>
            <a:pPr marL="0" indent="0">
              <a:lnSpc>
                <a:spcPct val="130000"/>
              </a:lnSpc>
              <a:spcBef>
                <a:spcPts val="600"/>
              </a:spcBef>
              <a:buNone/>
            </a:pPr>
            <a:endParaRPr lang="en-US" altLang="ko-KR" sz="1800" kern="0" dirty="0">
              <a:solidFill>
                <a:schemeClr val="tx1"/>
              </a:solidFill>
              <a:latin typeface="+mn-ea"/>
              <a:ea typeface="+mn-ea"/>
            </a:endParaRPr>
          </a:p>
          <a:p>
            <a:pPr marL="0" indent="0">
              <a:lnSpc>
                <a:spcPct val="130000"/>
              </a:lnSpc>
              <a:spcBef>
                <a:spcPts val="600"/>
              </a:spcBef>
              <a:buNone/>
            </a:pPr>
            <a:endParaRPr lang="en-US" altLang="ko-KR" sz="1400" kern="0" dirty="0">
              <a:solidFill>
                <a:schemeClr val="tx1"/>
              </a:solidFill>
              <a:latin typeface="+mn-ea"/>
              <a:ea typeface="+mn-ea"/>
            </a:endParaRPr>
          </a:p>
          <a:p>
            <a:pPr>
              <a:lnSpc>
                <a:spcPct val="130000"/>
              </a:lnSpc>
              <a:spcBef>
                <a:spcPts val="600"/>
              </a:spcBef>
            </a:pPr>
            <a:r>
              <a:rPr lang="ko-KR" altLang="en-US" sz="1800" kern="0" dirty="0">
                <a:solidFill>
                  <a:schemeClr val="accent1">
                    <a:lumMod val="75000"/>
                  </a:schemeClr>
                </a:solidFill>
                <a:latin typeface="+mn-ea"/>
                <a:ea typeface="+mn-ea"/>
              </a:rPr>
              <a:t>프로젝트 배경</a:t>
            </a:r>
            <a:r>
              <a:rPr lang="en-US" altLang="ko-KR" sz="1800" kern="0" dirty="0">
                <a:solidFill>
                  <a:schemeClr val="accent1">
                    <a:lumMod val="75000"/>
                  </a:schemeClr>
                </a:solidFill>
                <a:latin typeface="+mn-ea"/>
                <a:ea typeface="+mn-ea"/>
              </a:rPr>
              <a:t> </a:t>
            </a:r>
            <a:r>
              <a:rPr lang="ko-KR" altLang="en-US" sz="1800" kern="0" dirty="0">
                <a:solidFill>
                  <a:schemeClr val="accent1">
                    <a:lumMod val="75000"/>
                  </a:schemeClr>
                </a:solidFill>
                <a:latin typeface="+mn-ea"/>
                <a:ea typeface="+mn-ea"/>
              </a:rPr>
              <a:t>및 필요성</a:t>
            </a:r>
            <a:endParaRPr lang="en-US" altLang="ko-KR" sz="1800" kern="0" dirty="0">
              <a:solidFill>
                <a:schemeClr val="accent1">
                  <a:lumMod val="75000"/>
                </a:schemeClr>
              </a:solidFill>
              <a:latin typeface="+mn-ea"/>
              <a:ea typeface="+mn-ea"/>
            </a:endParaRPr>
          </a:p>
          <a:p>
            <a:pPr marL="586160" lvl="1" indent="-342900">
              <a:lnSpc>
                <a:spcPct val="130000"/>
              </a:lnSpc>
              <a:spcBef>
                <a:spcPts val="600"/>
              </a:spcBef>
              <a:buFont typeface="+mj-lt"/>
              <a:buAutoNum type="arabicParenR"/>
            </a:pPr>
            <a:r>
              <a:rPr lang="ko-KR" altLang="en-US" sz="1600" kern="0" dirty="0">
                <a:solidFill>
                  <a:schemeClr val="tx1"/>
                </a:solidFill>
                <a:latin typeface="+mn-ea"/>
                <a:ea typeface="+mn-ea"/>
              </a:rPr>
              <a:t>프로젝트 배경</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전자 제품은 우리의 일상생활과 산업 전반에 필수적인 요소가 되었으며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전자 제품의 핵심 구성 요소 중 하나인 </a:t>
            </a:r>
            <a:r>
              <a:rPr lang="en-US" altLang="ko-KR" sz="1400" u="sng" kern="0" dirty="0">
                <a:solidFill>
                  <a:schemeClr val="tx1"/>
                </a:solidFill>
                <a:latin typeface="+mn-ea"/>
                <a:ea typeface="+mn-ea"/>
              </a:rPr>
              <a:t>PCB Assy’(Printed Circuit Board Assembly)</a:t>
            </a:r>
            <a:r>
              <a:rPr lang="ko-KR" altLang="en-US" sz="1400" u="sng" kern="0" dirty="0">
                <a:solidFill>
                  <a:schemeClr val="tx1"/>
                </a:solidFill>
                <a:latin typeface="+mn-ea"/>
                <a:ea typeface="+mn-ea"/>
              </a:rPr>
              <a:t>의 수요 또한 동반 상승</a:t>
            </a:r>
            <a:r>
              <a:rPr lang="ko-KR" altLang="en-US" sz="1400" kern="0" dirty="0">
                <a:solidFill>
                  <a:schemeClr val="tx1"/>
                </a:solidFill>
                <a:latin typeface="+mn-ea"/>
                <a:ea typeface="+mn-ea"/>
              </a:rPr>
              <a:t>하고 있음</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시장 조사에 따르면</a:t>
            </a:r>
            <a:r>
              <a:rPr lang="en-US" altLang="ko-KR" sz="1400" u="sng" kern="0" dirty="0">
                <a:solidFill>
                  <a:schemeClr val="tx1"/>
                </a:solidFill>
                <a:latin typeface="+mn-ea"/>
                <a:ea typeface="+mn-ea"/>
              </a:rPr>
              <a:t>, </a:t>
            </a:r>
            <a:r>
              <a:rPr lang="ko-KR" altLang="en-US" sz="1400" u="sng" kern="0" dirty="0">
                <a:solidFill>
                  <a:schemeClr val="tx1"/>
                </a:solidFill>
                <a:latin typeface="+mn-ea"/>
                <a:ea typeface="+mn-ea"/>
              </a:rPr>
              <a:t>글로벌 </a:t>
            </a:r>
            <a:r>
              <a:rPr lang="en-US" altLang="ko-KR" sz="1400" u="sng" kern="0" dirty="0">
                <a:solidFill>
                  <a:schemeClr val="tx1"/>
                </a:solidFill>
                <a:latin typeface="+mn-ea"/>
                <a:ea typeface="+mn-ea"/>
              </a:rPr>
              <a:t>PCB </a:t>
            </a:r>
            <a:r>
              <a:rPr lang="ko-KR" altLang="en-US" sz="1400" u="sng" kern="0" dirty="0">
                <a:solidFill>
                  <a:schemeClr val="tx1"/>
                </a:solidFill>
                <a:latin typeface="+mn-ea"/>
                <a:ea typeface="+mn-ea"/>
              </a:rPr>
              <a:t>어셈블리 시장은 </a:t>
            </a:r>
            <a:r>
              <a:rPr lang="en-US" altLang="ko-KR" sz="1400" u="sng" kern="0" dirty="0">
                <a:solidFill>
                  <a:schemeClr val="tx1"/>
                </a:solidFill>
                <a:latin typeface="+mn-ea"/>
                <a:ea typeface="+mn-ea"/>
              </a:rPr>
              <a:t>2023</a:t>
            </a:r>
            <a:r>
              <a:rPr lang="ko-KR" altLang="en-US" sz="1400" u="sng" kern="0" dirty="0">
                <a:solidFill>
                  <a:schemeClr val="tx1"/>
                </a:solidFill>
                <a:latin typeface="+mn-ea"/>
                <a:ea typeface="+mn-ea"/>
              </a:rPr>
              <a:t>년 약 </a:t>
            </a:r>
            <a:r>
              <a:rPr lang="en-US" altLang="ko-KR" sz="1400" u="sng" kern="0" dirty="0">
                <a:solidFill>
                  <a:schemeClr val="tx1"/>
                </a:solidFill>
                <a:latin typeface="+mn-ea"/>
                <a:ea typeface="+mn-ea"/>
              </a:rPr>
              <a:t>731</a:t>
            </a:r>
            <a:r>
              <a:rPr lang="ko-KR" altLang="en-US" sz="1400" u="sng" kern="0" dirty="0">
                <a:solidFill>
                  <a:schemeClr val="tx1"/>
                </a:solidFill>
                <a:latin typeface="+mn-ea"/>
                <a:ea typeface="+mn-ea"/>
              </a:rPr>
              <a:t>억 달러로 평가되었고</a:t>
            </a:r>
            <a:r>
              <a:rPr lang="en-US" altLang="ko-KR" sz="1400" u="sng" kern="0" dirty="0">
                <a:solidFill>
                  <a:schemeClr val="tx1"/>
                </a:solidFill>
                <a:latin typeface="+mn-ea"/>
                <a:ea typeface="+mn-ea"/>
              </a:rPr>
              <a:t>, 2031</a:t>
            </a:r>
            <a:r>
              <a:rPr lang="ko-KR" altLang="en-US" sz="1400" u="sng" kern="0" dirty="0">
                <a:solidFill>
                  <a:schemeClr val="tx1"/>
                </a:solidFill>
                <a:latin typeface="+mn-ea"/>
                <a:ea typeface="+mn-ea"/>
              </a:rPr>
              <a:t>년까지 약 </a:t>
            </a:r>
            <a:r>
              <a:rPr lang="en-US" altLang="ko-KR" sz="1400" u="sng" kern="0" dirty="0">
                <a:solidFill>
                  <a:schemeClr val="tx1"/>
                </a:solidFill>
                <a:latin typeface="+mn-ea"/>
                <a:ea typeface="+mn-ea"/>
              </a:rPr>
              <a:t>962</a:t>
            </a:r>
            <a:r>
              <a:rPr lang="ko-KR" altLang="en-US" sz="1400" u="sng" kern="0" dirty="0">
                <a:solidFill>
                  <a:schemeClr val="tx1"/>
                </a:solidFill>
                <a:latin typeface="+mn-ea"/>
                <a:ea typeface="+mn-ea"/>
              </a:rPr>
              <a:t>억 달러에 이를 것으로 예상</a:t>
            </a:r>
            <a:r>
              <a:rPr lang="ko-KR" altLang="en-US" sz="1400" kern="0" dirty="0">
                <a:solidFill>
                  <a:schemeClr val="tx1"/>
                </a:solidFill>
                <a:latin typeface="+mn-ea"/>
                <a:ea typeface="+mn-ea"/>
              </a:rPr>
              <a:t>되며</a:t>
            </a:r>
            <a:r>
              <a:rPr lang="en-US" altLang="ko-KR" sz="1400" kern="0" dirty="0">
                <a:solidFill>
                  <a:schemeClr val="tx1"/>
                </a:solidFill>
                <a:latin typeface="+mn-ea"/>
                <a:ea typeface="+mn-ea"/>
              </a:rPr>
              <a:t>[1], </a:t>
            </a:r>
            <a:r>
              <a:rPr lang="ko-KR" altLang="en-US" sz="1400" kern="0" dirty="0">
                <a:solidFill>
                  <a:schemeClr val="tx1"/>
                </a:solidFill>
                <a:latin typeface="+mn-ea"/>
                <a:ea typeface="+mn-ea"/>
              </a:rPr>
              <a:t>특히 아시아 태평양 지역은 전자 제품 제조의 중심지로서</a:t>
            </a:r>
            <a:r>
              <a:rPr lang="en-US" altLang="ko-KR" sz="1400" kern="0" dirty="0">
                <a:solidFill>
                  <a:schemeClr val="tx1"/>
                </a:solidFill>
                <a:latin typeface="+mn-ea"/>
                <a:ea typeface="+mn-ea"/>
              </a:rPr>
              <a:t>, 2023</a:t>
            </a:r>
            <a:r>
              <a:rPr lang="ko-KR" altLang="en-US" sz="1400" kern="0" dirty="0">
                <a:solidFill>
                  <a:schemeClr val="tx1"/>
                </a:solidFill>
                <a:latin typeface="+mn-ea"/>
                <a:ea typeface="+mn-ea"/>
              </a:rPr>
              <a:t>년 기준으로 </a:t>
            </a:r>
            <a:r>
              <a:rPr lang="en-US" altLang="ko-KR" sz="1400" kern="0" dirty="0">
                <a:solidFill>
                  <a:schemeClr val="tx1"/>
                </a:solidFill>
                <a:latin typeface="+mn-ea"/>
                <a:ea typeface="+mn-ea"/>
              </a:rPr>
              <a:t>PCB </a:t>
            </a:r>
            <a:r>
              <a:rPr lang="ko-KR" altLang="en-US" sz="1400" kern="0" dirty="0">
                <a:solidFill>
                  <a:schemeClr val="tx1"/>
                </a:solidFill>
                <a:latin typeface="+mn-ea"/>
                <a:ea typeface="+mn-ea"/>
              </a:rPr>
              <a:t>어셈블리 시장의 </a:t>
            </a:r>
            <a:r>
              <a:rPr lang="en-US" altLang="ko-KR" sz="1400" kern="0" dirty="0">
                <a:solidFill>
                  <a:schemeClr val="tx1"/>
                </a:solidFill>
                <a:latin typeface="+mn-ea"/>
                <a:ea typeface="+mn-ea"/>
              </a:rPr>
              <a:t>25% </a:t>
            </a:r>
            <a:r>
              <a:rPr lang="ko-KR" altLang="en-US" sz="1400" kern="0" dirty="0">
                <a:solidFill>
                  <a:schemeClr val="tx1"/>
                </a:solidFill>
                <a:latin typeface="+mn-ea"/>
                <a:ea typeface="+mn-ea"/>
              </a:rPr>
              <a:t>이상의 점유율을 차지하고 있으며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향후에도 높은 성장세를 유지할 것으로 전망됨</a:t>
            </a:r>
            <a:r>
              <a:rPr lang="en-US" altLang="ko-KR" sz="1400" kern="0" dirty="0">
                <a:solidFill>
                  <a:schemeClr val="tx1"/>
                </a:solidFill>
                <a:latin typeface="+mn-ea"/>
                <a:ea typeface="+mn-ea"/>
              </a:rPr>
              <a:t>[2]</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여러 산업 분야에서 전자화가 진행됨에 따라</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고성능 </a:t>
            </a:r>
            <a:r>
              <a:rPr lang="en-US" altLang="ko-KR" sz="1400" kern="0" dirty="0">
                <a:solidFill>
                  <a:schemeClr val="tx1"/>
                </a:solidFill>
                <a:latin typeface="+mn-ea"/>
                <a:ea typeface="+mn-ea"/>
              </a:rPr>
              <a:t>PCB Assy’</a:t>
            </a:r>
            <a:r>
              <a:rPr lang="ko-KR" altLang="en-US" sz="1400" kern="0" dirty="0">
                <a:solidFill>
                  <a:schemeClr val="tx1"/>
                </a:solidFill>
                <a:latin typeface="+mn-ea"/>
                <a:ea typeface="+mn-ea"/>
              </a:rPr>
              <a:t>에 대한 수요는 산업 전반에 걸쳐 급격히 확대되고 있으며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이에 따른 </a:t>
            </a:r>
            <a:r>
              <a:rPr lang="en-US" altLang="ko-KR" sz="1400" kern="0" dirty="0">
                <a:solidFill>
                  <a:schemeClr val="tx1"/>
                </a:solidFill>
                <a:latin typeface="+mn-ea"/>
                <a:ea typeface="+mn-ea"/>
              </a:rPr>
              <a:t>PCB </a:t>
            </a:r>
            <a:r>
              <a:rPr lang="ko-KR" altLang="en-US" sz="1400" kern="0" dirty="0">
                <a:solidFill>
                  <a:schemeClr val="tx1"/>
                </a:solidFill>
                <a:latin typeface="+mn-ea"/>
                <a:ea typeface="+mn-ea"/>
              </a:rPr>
              <a:t>모듈 제조 공정의 정밀성과 신뢰성 확보는 필수 과제로 부상</a:t>
            </a:r>
            <a:endParaRPr lang="en-US" altLang="ko-KR" sz="1400" kern="0" dirty="0">
              <a:solidFill>
                <a:schemeClr val="accent1">
                  <a:lumMod val="75000"/>
                </a:schemeClr>
              </a:solidFill>
              <a:latin typeface="+mn-ea"/>
              <a:ea typeface="+mn-ea"/>
            </a:endParaRPr>
          </a:p>
        </p:txBody>
      </p:sp>
      <p:sp>
        <p:nvSpPr>
          <p:cNvPr id="2" name="제목 1">
            <a:extLst>
              <a:ext uri="{FF2B5EF4-FFF2-40B4-BE49-F238E27FC236}">
                <a16:creationId xmlns:a16="http://schemas.microsoft.com/office/drawing/2014/main" id="{A94C633F-B60D-FEBA-ED2F-B3F10B030E78}"/>
              </a:ext>
            </a:extLst>
          </p:cNvPr>
          <p:cNvSpPr>
            <a:spLocks noGrp="1"/>
          </p:cNvSpPr>
          <p:nvPr>
            <p:ph type="title"/>
          </p:nvPr>
        </p:nvSpPr>
        <p:spPr/>
        <p:txBody>
          <a:bodyPr/>
          <a:lstStyle/>
          <a:p>
            <a:r>
              <a:rPr lang="ko-KR" altLang="en-US" dirty="0"/>
              <a:t>프로젝트 </a:t>
            </a:r>
            <a:r>
              <a:rPr lang="en-US" altLang="ko-KR" dirty="0"/>
              <a:t>#1 </a:t>
            </a:r>
            <a:r>
              <a:rPr lang="ko-KR" altLang="en-US" dirty="0"/>
              <a:t>개요</a:t>
            </a:r>
          </a:p>
        </p:txBody>
      </p:sp>
      <p:sp>
        <p:nvSpPr>
          <p:cNvPr id="3" name="직사각형 2">
            <a:extLst>
              <a:ext uri="{FF2B5EF4-FFF2-40B4-BE49-F238E27FC236}">
                <a16:creationId xmlns:a16="http://schemas.microsoft.com/office/drawing/2014/main" id="{496A8B6B-70B6-9BA1-A6F4-9C37D6172746}"/>
              </a:ext>
            </a:extLst>
          </p:cNvPr>
          <p:cNvSpPr/>
          <p:nvPr/>
        </p:nvSpPr>
        <p:spPr bwMode="auto">
          <a:xfrm>
            <a:off x="748275" y="1578798"/>
            <a:ext cx="7650085" cy="53640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600" dirty="0">
                <a:solidFill>
                  <a:srgbClr val="0033CC"/>
                </a:solidFill>
                <a:latin typeface="Arial" charset="0"/>
              </a:rPr>
              <a:t>SMT </a:t>
            </a:r>
            <a:r>
              <a:rPr lang="ko-KR" altLang="en-US" sz="1600" dirty="0">
                <a:solidFill>
                  <a:srgbClr val="0033CC"/>
                </a:solidFill>
                <a:latin typeface="Arial" charset="0"/>
              </a:rPr>
              <a:t>공정의 주요 불량 검출을 위한 딥러닝 방법 연구</a:t>
            </a:r>
            <a:endParaRPr kumimoji="0" lang="ko-KR" altLang="en-US" sz="1600" b="0" i="0" u="none" strike="noStrike" cap="none" normalizeH="0" baseline="0" dirty="0">
              <a:ln>
                <a:noFill/>
              </a:ln>
              <a:solidFill>
                <a:srgbClr val="0033CC"/>
              </a:solidFill>
              <a:effectLst/>
              <a:latin typeface="Arial" charset="0"/>
            </a:endParaRPr>
          </a:p>
        </p:txBody>
      </p:sp>
    </p:spTree>
    <p:extLst>
      <p:ext uri="{BB962C8B-B14F-4D97-AF65-F5344CB8AC3E}">
        <p14:creationId xmlns:p14="http://schemas.microsoft.com/office/powerpoint/2010/main" val="239789474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0CAB9-9DFC-1909-703E-797DEF45988F}"/>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3B2662F5-C087-0043-EBED-6891E3DDAF44}"/>
              </a:ext>
            </a:extLst>
          </p:cNvPr>
          <p:cNvSpPr txBox="1">
            <a:spLocks noChangeArrowheads="1"/>
          </p:cNvSpPr>
          <p:nvPr/>
        </p:nvSpPr>
        <p:spPr bwMode="auto">
          <a:xfrm>
            <a:off x="400012" y="1088974"/>
            <a:ext cx="8312034" cy="3511667"/>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프로젝트 목표</a:t>
            </a:r>
            <a:endParaRPr lang="en-US" altLang="ko-KR" sz="1800" kern="0" dirty="0">
              <a:solidFill>
                <a:schemeClr val="accent1">
                  <a:lumMod val="75000"/>
                </a:schemeClr>
              </a:solidFill>
              <a:latin typeface="+mn-ea"/>
              <a:ea typeface="+mn-ea"/>
            </a:endParaRPr>
          </a:p>
          <a:p>
            <a:pPr marL="0" indent="0">
              <a:lnSpc>
                <a:spcPct val="130000"/>
              </a:lnSpc>
              <a:spcBef>
                <a:spcPts val="600"/>
              </a:spcBef>
              <a:buNone/>
            </a:pPr>
            <a:endParaRPr lang="en-US" altLang="ko-KR" sz="1800" kern="0" dirty="0">
              <a:solidFill>
                <a:schemeClr val="tx1"/>
              </a:solidFill>
              <a:latin typeface="+mn-ea"/>
              <a:ea typeface="+mn-ea"/>
            </a:endParaRPr>
          </a:p>
          <a:p>
            <a:pPr marL="0" indent="0">
              <a:lnSpc>
                <a:spcPct val="130000"/>
              </a:lnSpc>
              <a:spcBef>
                <a:spcPts val="600"/>
              </a:spcBef>
              <a:buNone/>
            </a:pPr>
            <a:endParaRPr lang="en-US" altLang="ko-KR" sz="1400" kern="0" dirty="0">
              <a:solidFill>
                <a:schemeClr val="tx1"/>
              </a:solidFill>
              <a:latin typeface="+mn-ea"/>
              <a:ea typeface="+mn-ea"/>
            </a:endParaRPr>
          </a:p>
          <a:p>
            <a:pPr>
              <a:lnSpc>
                <a:spcPct val="130000"/>
              </a:lnSpc>
              <a:spcBef>
                <a:spcPts val="600"/>
              </a:spcBef>
            </a:pPr>
            <a:r>
              <a:rPr lang="ko-KR" altLang="en-US" sz="1800" kern="0" dirty="0">
                <a:solidFill>
                  <a:schemeClr val="accent1">
                    <a:lumMod val="75000"/>
                  </a:schemeClr>
                </a:solidFill>
                <a:latin typeface="+mn-ea"/>
                <a:ea typeface="+mn-ea"/>
              </a:rPr>
              <a:t>프로젝트 배경</a:t>
            </a:r>
            <a:r>
              <a:rPr lang="en-US" altLang="ko-KR" sz="1800" kern="0" dirty="0">
                <a:solidFill>
                  <a:schemeClr val="accent1">
                    <a:lumMod val="75000"/>
                  </a:schemeClr>
                </a:solidFill>
                <a:latin typeface="+mn-ea"/>
                <a:ea typeface="+mn-ea"/>
              </a:rPr>
              <a:t> </a:t>
            </a:r>
            <a:r>
              <a:rPr lang="ko-KR" altLang="en-US" sz="1800" kern="0" dirty="0">
                <a:solidFill>
                  <a:schemeClr val="accent1">
                    <a:lumMod val="75000"/>
                  </a:schemeClr>
                </a:solidFill>
                <a:latin typeface="+mn-ea"/>
                <a:ea typeface="+mn-ea"/>
              </a:rPr>
              <a:t>및 필요성</a:t>
            </a:r>
            <a:endParaRPr lang="en-US" altLang="ko-KR" sz="1800" kern="0" dirty="0">
              <a:solidFill>
                <a:schemeClr val="accent1">
                  <a:lumMod val="75000"/>
                </a:schemeClr>
              </a:solidFill>
              <a:latin typeface="+mn-ea"/>
              <a:ea typeface="+mn-ea"/>
            </a:endParaRPr>
          </a:p>
          <a:p>
            <a:pPr marL="243260" lvl="1" indent="0">
              <a:lnSpc>
                <a:spcPct val="130000"/>
              </a:lnSpc>
              <a:spcBef>
                <a:spcPts val="600"/>
              </a:spcBef>
              <a:buNone/>
            </a:pPr>
            <a:r>
              <a:rPr lang="en-US" altLang="ko-KR" sz="1600" kern="0" dirty="0">
                <a:solidFill>
                  <a:schemeClr val="tx1"/>
                </a:solidFill>
                <a:latin typeface="+mn-ea"/>
                <a:ea typeface="+mn-ea"/>
              </a:rPr>
              <a:t>2) </a:t>
            </a:r>
            <a:r>
              <a:rPr lang="ko-KR" altLang="en-US" sz="1600" kern="0" dirty="0">
                <a:solidFill>
                  <a:schemeClr val="tx1"/>
                </a:solidFill>
                <a:latin typeface="+mn-ea"/>
                <a:ea typeface="+mn-ea"/>
              </a:rPr>
              <a:t>프로젝트 필요성</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ea typeface="+mn-ea"/>
              </a:rPr>
              <a:t>SMT </a:t>
            </a:r>
            <a:r>
              <a:rPr lang="ko-KR" altLang="en-US" sz="1400" kern="0" dirty="0">
                <a:solidFill>
                  <a:schemeClr val="tx1"/>
                </a:solidFill>
                <a:latin typeface="+mn-ea"/>
                <a:ea typeface="+mn-ea"/>
              </a:rPr>
              <a:t>공정은 </a:t>
            </a:r>
            <a:r>
              <a:rPr lang="en-US" altLang="ko-KR" sz="1400" kern="0" dirty="0">
                <a:solidFill>
                  <a:schemeClr val="tx1"/>
                </a:solidFill>
                <a:latin typeface="+mn-ea"/>
                <a:ea typeface="+mn-ea"/>
              </a:rPr>
              <a:t>PCB Assy’</a:t>
            </a:r>
            <a:r>
              <a:rPr lang="ko-KR" altLang="en-US" sz="1400" kern="0" dirty="0">
                <a:solidFill>
                  <a:schemeClr val="tx1"/>
                </a:solidFill>
                <a:latin typeface="+mn-ea"/>
                <a:ea typeface="+mn-ea"/>
              </a:rPr>
              <a:t>를 제조하는 과정 중 가장 마지막 단계로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전자 부품을 </a:t>
            </a:r>
            <a:r>
              <a:rPr lang="en-US" altLang="ko-KR" sz="1400" kern="0" dirty="0">
                <a:solidFill>
                  <a:schemeClr val="tx1"/>
                </a:solidFill>
                <a:latin typeface="+mn-ea"/>
                <a:ea typeface="+mn-ea"/>
              </a:rPr>
              <a:t>PCB </a:t>
            </a:r>
            <a:r>
              <a:rPr lang="ko-KR" altLang="en-US" sz="1400" kern="0" dirty="0">
                <a:solidFill>
                  <a:schemeClr val="tx1"/>
                </a:solidFill>
                <a:latin typeface="+mn-ea"/>
                <a:ea typeface="+mn-ea"/>
              </a:rPr>
              <a:t>기판 위에 정밀하게 </a:t>
            </a:r>
            <a:r>
              <a:rPr lang="ko-KR" altLang="en-US" sz="1400" kern="0" dirty="0" err="1">
                <a:solidFill>
                  <a:schemeClr val="tx1"/>
                </a:solidFill>
                <a:latin typeface="+mn-ea"/>
                <a:ea typeface="+mn-ea"/>
              </a:rPr>
              <a:t>실장하는</a:t>
            </a:r>
            <a:r>
              <a:rPr lang="ko-KR" altLang="en-US" sz="1400" kern="0" dirty="0">
                <a:solidFill>
                  <a:schemeClr val="tx1"/>
                </a:solidFill>
                <a:latin typeface="+mn-ea"/>
                <a:ea typeface="+mn-ea"/>
              </a:rPr>
              <a:t> 핵심 공정임</a:t>
            </a:r>
            <a:r>
              <a:rPr lang="en-US" altLang="ko-KR" sz="1400" kern="0" dirty="0">
                <a:solidFill>
                  <a:schemeClr val="tx1"/>
                </a:solidFill>
                <a:latin typeface="+mn-ea"/>
                <a:ea typeface="+mn-ea"/>
              </a:rPr>
              <a:t>. </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 </a:t>
            </a:r>
            <a:r>
              <a:rPr lang="en-US" altLang="ko-KR" sz="1400" kern="0" dirty="0">
                <a:solidFill>
                  <a:schemeClr val="tx1"/>
                </a:solidFill>
                <a:latin typeface="+mn-ea"/>
                <a:ea typeface="+mn-ea"/>
              </a:rPr>
              <a:t>2022</a:t>
            </a:r>
            <a:r>
              <a:rPr lang="ko-KR" altLang="en-US" sz="1400" kern="0" dirty="0">
                <a:solidFill>
                  <a:schemeClr val="tx1"/>
                </a:solidFill>
                <a:latin typeface="+mn-ea"/>
                <a:ea typeface="+mn-ea"/>
              </a:rPr>
              <a:t>년 ‘</a:t>
            </a:r>
            <a:r>
              <a:rPr lang="en-US" altLang="ko-KR" sz="1400" kern="0" dirty="0">
                <a:solidFill>
                  <a:schemeClr val="tx1"/>
                </a:solidFill>
                <a:latin typeface="+mn-ea"/>
                <a:ea typeface="+mn-ea"/>
              </a:rPr>
              <a:t>PCB </a:t>
            </a:r>
            <a:r>
              <a:rPr lang="ko-KR" altLang="en-US" sz="1400" kern="0" dirty="0" err="1">
                <a:solidFill>
                  <a:schemeClr val="tx1"/>
                </a:solidFill>
                <a:latin typeface="+mn-ea"/>
                <a:ea typeface="+mn-ea"/>
              </a:rPr>
              <a:t>산업혁신센터’에</a:t>
            </a:r>
            <a:r>
              <a:rPr lang="ko-KR" altLang="en-US" sz="1400" kern="0" dirty="0">
                <a:solidFill>
                  <a:schemeClr val="tx1"/>
                </a:solidFill>
                <a:latin typeface="+mn-ea"/>
                <a:ea typeface="+mn-ea"/>
              </a:rPr>
              <a:t> 따르면</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전자기기에서 주로 발생하는 불량 및 공정 단계를 아래와 같이 분석하였고</a:t>
            </a:r>
            <a:r>
              <a:rPr lang="en-US" altLang="ko-KR" sz="1400" kern="0" dirty="0">
                <a:solidFill>
                  <a:schemeClr val="tx1"/>
                </a:solidFill>
                <a:latin typeface="+mn-ea"/>
                <a:ea typeface="+mn-ea"/>
              </a:rPr>
              <a:t>, </a:t>
            </a:r>
            <a:r>
              <a:rPr lang="ko-KR" altLang="en-US" sz="1400" kern="0" dirty="0">
                <a:solidFill>
                  <a:schemeClr val="tx1"/>
                </a:solidFill>
                <a:latin typeface="+mn-ea"/>
                <a:ea typeface="+mn-ea"/>
              </a:rPr>
              <a:t>불량 발생처는 </a:t>
            </a:r>
            <a:r>
              <a:rPr lang="en-US" altLang="ko-KR" sz="1400" kern="0" dirty="0">
                <a:solidFill>
                  <a:schemeClr val="tx1"/>
                </a:solidFill>
                <a:latin typeface="+mn-ea"/>
                <a:ea typeface="+mn-ea"/>
              </a:rPr>
              <a:t>PCB </a:t>
            </a:r>
            <a:r>
              <a:rPr lang="ko-KR" altLang="en-US" sz="1400" kern="0" dirty="0">
                <a:solidFill>
                  <a:schemeClr val="tx1"/>
                </a:solidFill>
                <a:latin typeface="+mn-ea"/>
                <a:ea typeface="+mn-ea"/>
              </a:rPr>
              <a:t>제조에서 </a:t>
            </a:r>
            <a:r>
              <a:rPr lang="en-US" altLang="ko-KR" sz="1400" kern="0" dirty="0">
                <a:solidFill>
                  <a:schemeClr val="tx1"/>
                </a:solidFill>
                <a:latin typeface="+mn-ea"/>
                <a:ea typeface="+mn-ea"/>
              </a:rPr>
              <a:t>22%, SMT</a:t>
            </a:r>
            <a:r>
              <a:rPr lang="ko-KR" altLang="en-US" sz="1400" kern="0" dirty="0">
                <a:solidFill>
                  <a:schemeClr val="tx1"/>
                </a:solidFill>
                <a:latin typeface="+mn-ea"/>
                <a:ea typeface="+mn-ea"/>
              </a:rPr>
              <a:t>에서 </a:t>
            </a:r>
            <a:r>
              <a:rPr lang="en-US" altLang="ko-KR" sz="1400" kern="0" dirty="0">
                <a:solidFill>
                  <a:schemeClr val="tx1"/>
                </a:solidFill>
                <a:latin typeface="+mn-ea"/>
                <a:ea typeface="+mn-ea"/>
              </a:rPr>
              <a:t>47% </a:t>
            </a:r>
            <a:r>
              <a:rPr lang="ko-KR" altLang="en-US" sz="1400" kern="0" dirty="0">
                <a:solidFill>
                  <a:schemeClr val="tx1"/>
                </a:solidFill>
                <a:latin typeface="+mn-ea"/>
                <a:ea typeface="+mn-ea"/>
              </a:rPr>
              <a:t>그리고 </a:t>
            </a:r>
            <a:r>
              <a:rPr lang="en-US" altLang="ko-KR" sz="1400" kern="0" dirty="0">
                <a:solidFill>
                  <a:schemeClr val="tx1"/>
                </a:solidFill>
                <a:latin typeface="+mn-ea"/>
                <a:ea typeface="+mn-ea"/>
              </a:rPr>
              <a:t>Field</a:t>
            </a:r>
            <a:r>
              <a:rPr lang="ko-KR" altLang="en-US" sz="1400" kern="0" dirty="0">
                <a:solidFill>
                  <a:schemeClr val="tx1"/>
                </a:solidFill>
                <a:latin typeface="+mn-ea"/>
                <a:ea typeface="+mn-ea"/>
              </a:rPr>
              <a:t>에서 </a:t>
            </a:r>
            <a:r>
              <a:rPr lang="en-US" altLang="ko-KR" sz="1400" kern="0" dirty="0">
                <a:solidFill>
                  <a:schemeClr val="tx1"/>
                </a:solidFill>
                <a:latin typeface="+mn-ea"/>
                <a:ea typeface="+mn-ea"/>
              </a:rPr>
              <a:t>28%</a:t>
            </a:r>
            <a:r>
              <a:rPr lang="ko-KR" altLang="en-US" sz="1400" kern="0" dirty="0">
                <a:solidFill>
                  <a:schemeClr val="tx1"/>
                </a:solidFill>
                <a:latin typeface="+mn-ea"/>
                <a:ea typeface="+mn-ea"/>
              </a:rPr>
              <a:t>가 나온 것으로 조사되었음 </a:t>
            </a:r>
            <a:r>
              <a:rPr lang="en-US" altLang="ko-KR" sz="1400" kern="0" dirty="0">
                <a:solidFill>
                  <a:schemeClr val="tx1"/>
                </a:solidFill>
                <a:latin typeface="+mn-ea"/>
                <a:ea typeface="+mn-ea"/>
              </a:rPr>
              <a:t>[3]</a:t>
            </a:r>
          </a:p>
        </p:txBody>
      </p:sp>
      <p:sp>
        <p:nvSpPr>
          <p:cNvPr id="2" name="제목 1">
            <a:extLst>
              <a:ext uri="{FF2B5EF4-FFF2-40B4-BE49-F238E27FC236}">
                <a16:creationId xmlns:a16="http://schemas.microsoft.com/office/drawing/2014/main" id="{E1AB2CAD-68AE-CDDE-91D3-A07AE46B94DE}"/>
              </a:ext>
            </a:extLst>
          </p:cNvPr>
          <p:cNvSpPr>
            <a:spLocks noGrp="1"/>
          </p:cNvSpPr>
          <p:nvPr>
            <p:ph type="title"/>
          </p:nvPr>
        </p:nvSpPr>
        <p:spPr/>
        <p:txBody>
          <a:bodyPr/>
          <a:lstStyle/>
          <a:p>
            <a:r>
              <a:rPr lang="ko-KR" altLang="en-US" dirty="0"/>
              <a:t>프로젝트 </a:t>
            </a:r>
            <a:r>
              <a:rPr lang="en-US" altLang="ko-KR" dirty="0"/>
              <a:t>#1 </a:t>
            </a:r>
            <a:r>
              <a:rPr lang="ko-KR" altLang="en-US" dirty="0"/>
              <a:t>개요</a:t>
            </a:r>
          </a:p>
        </p:txBody>
      </p:sp>
      <p:sp>
        <p:nvSpPr>
          <p:cNvPr id="3" name="직사각형 2">
            <a:extLst>
              <a:ext uri="{FF2B5EF4-FFF2-40B4-BE49-F238E27FC236}">
                <a16:creationId xmlns:a16="http://schemas.microsoft.com/office/drawing/2014/main" id="{E9B44B26-CA1E-38E1-00C6-8DC6C7EB2F40}"/>
              </a:ext>
            </a:extLst>
          </p:cNvPr>
          <p:cNvSpPr/>
          <p:nvPr/>
        </p:nvSpPr>
        <p:spPr bwMode="auto">
          <a:xfrm>
            <a:off x="748275" y="1578798"/>
            <a:ext cx="7650085" cy="53640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600" dirty="0">
                <a:solidFill>
                  <a:srgbClr val="0033CC"/>
                </a:solidFill>
                <a:latin typeface="Arial" charset="0"/>
              </a:rPr>
              <a:t>SMT </a:t>
            </a:r>
            <a:r>
              <a:rPr lang="ko-KR" altLang="en-US" sz="1600" dirty="0">
                <a:solidFill>
                  <a:srgbClr val="0033CC"/>
                </a:solidFill>
                <a:latin typeface="Arial" charset="0"/>
              </a:rPr>
              <a:t>공정의 주요 불량 검출을 위한 딥러닝 방법 연구</a:t>
            </a:r>
            <a:endParaRPr kumimoji="0" lang="ko-KR" altLang="en-US" sz="1600" b="0" i="0" u="none" strike="noStrike" cap="none" normalizeH="0" baseline="0" dirty="0">
              <a:ln>
                <a:noFill/>
              </a:ln>
              <a:solidFill>
                <a:srgbClr val="0033CC"/>
              </a:solidFill>
              <a:effectLst/>
              <a:latin typeface="Arial" charset="0"/>
            </a:endParaRPr>
          </a:p>
        </p:txBody>
      </p:sp>
      <p:pic>
        <p:nvPicPr>
          <p:cNvPr id="1025" name="_x537775448">
            <a:extLst>
              <a:ext uri="{FF2B5EF4-FFF2-40B4-BE49-F238E27FC236}">
                <a16:creationId xmlns:a16="http://schemas.microsoft.com/office/drawing/2014/main" id="{5F52F5AF-DEF6-4E07-6542-BDC9E4037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96" y="4403368"/>
            <a:ext cx="4411663" cy="1644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A0C72F3-FE5C-DA0A-53A2-82F1F7DABE31}"/>
              </a:ext>
            </a:extLst>
          </p:cNvPr>
          <p:cNvSpPr txBox="1"/>
          <p:nvPr/>
        </p:nvSpPr>
        <p:spPr>
          <a:xfrm>
            <a:off x="282541" y="4599227"/>
            <a:ext cx="3839454" cy="1708160"/>
          </a:xfrm>
          <a:prstGeom prst="rect">
            <a:avLst/>
          </a:prstGeom>
          <a:noFill/>
        </p:spPr>
        <p:txBody>
          <a:bodyPr wrap="square" rtlCol="0">
            <a:spAutoFit/>
          </a:bodyPr>
          <a:lstStyle/>
          <a:p>
            <a:pPr marL="806450" lvl="2" indent="-179388" algn="l">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이와 같이 </a:t>
            </a:r>
            <a:r>
              <a:rPr lang="en-US" altLang="ko-KR" sz="1400" kern="0" dirty="0">
                <a:solidFill>
                  <a:schemeClr val="tx1"/>
                </a:solidFill>
                <a:latin typeface="+mn-ea"/>
                <a:ea typeface="+mn-ea"/>
              </a:rPr>
              <a:t>SMT </a:t>
            </a:r>
            <a:r>
              <a:rPr lang="ko-KR" altLang="en-US" sz="1400" kern="0" dirty="0">
                <a:solidFill>
                  <a:schemeClr val="tx1"/>
                </a:solidFill>
                <a:latin typeface="+mn-ea"/>
                <a:ea typeface="+mn-ea"/>
              </a:rPr>
              <a:t>공정에서 발생하는</a:t>
            </a:r>
            <a:r>
              <a:rPr lang="en-US" altLang="ko-KR" sz="1400" kern="0" dirty="0">
                <a:solidFill>
                  <a:schemeClr val="tx1"/>
                </a:solidFill>
                <a:latin typeface="+mn-ea"/>
              </a:rPr>
              <a:t> </a:t>
            </a:r>
            <a:r>
              <a:rPr lang="ko-KR" altLang="en-US" sz="1400" kern="0" dirty="0">
                <a:solidFill>
                  <a:schemeClr val="tx1"/>
                </a:solidFill>
                <a:latin typeface="+mn-ea"/>
                <a:ea typeface="+mn-ea"/>
              </a:rPr>
              <a:t>불량이 전체 불량의 거의 절반을 차지하고 있다는 점은 해당 공정에서의 품질 관리 및 불량 검출의 중요성을 보여줌</a:t>
            </a:r>
            <a:endParaRPr lang="en-US" altLang="ko-KR" sz="1400" kern="0" dirty="0">
              <a:solidFill>
                <a:schemeClr val="tx1"/>
              </a:solidFill>
              <a:latin typeface="+mn-ea"/>
              <a:ea typeface="+mn-ea"/>
            </a:endParaRPr>
          </a:p>
          <a:p>
            <a:pPr algn="l"/>
            <a:endParaRPr lang="ko-KR" altLang="en-US" sz="1400" dirty="0"/>
          </a:p>
        </p:txBody>
      </p:sp>
    </p:spTree>
    <p:extLst>
      <p:ext uri="{BB962C8B-B14F-4D97-AF65-F5344CB8AC3E}">
        <p14:creationId xmlns:p14="http://schemas.microsoft.com/office/powerpoint/2010/main" val="326118468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33A30-E3F3-6853-A57A-C7C9D5C12FC5}"/>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A60F423F-DCB6-46E8-FA80-529BE4B7F4D7}"/>
              </a:ext>
            </a:extLst>
          </p:cNvPr>
          <p:cNvSpPr txBox="1">
            <a:spLocks noChangeArrowheads="1"/>
          </p:cNvSpPr>
          <p:nvPr/>
        </p:nvSpPr>
        <p:spPr bwMode="auto">
          <a:xfrm>
            <a:off x="400012" y="1088974"/>
            <a:ext cx="8312034" cy="4351897"/>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프로젝트 목표</a:t>
            </a:r>
            <a:endParaRPr lang="en-US" altLang="ko-KR" sz="1800" kern="0" dirty="0">
              <a:solidFill>
                <a:schemeClr val="accent1">
                  <a:lumMod val="75000"/>
                </a:schemeClr>
              </a:solidFill>
              <a:latin typeface="+mn-ea"/>
              <a:ea typeface="+mn-ea"/>
            </a:endParaRPr>
          </a:p>
          <a:p>
            <a:pPr marL="0" indent="0">
              <a:lnSpc>
                <a:spcPct val="130000"/>
              </a:lnSpc>
              <a:spcBef>
                <a:spcPts val="600"/>
              </a:spcBef>
              <a:buNone/>
            </a:pPr>
            <a:endParaRPr lang="en-US" altLang="ko-KR" sz="1800" kern="0" dirty="0">
              <a:solidFill>
                <a:schemeClr val="tx1"/>
              </a:solidFill>
              <a:latin typeface="+mn-ea"/>
              <a:ea typeface="+mn-ea"/>
            </a:endParaRPr>
          </a:p>
          <a:p>
            <a:pPr marL="0" indent="0">
              <a:lnSpc>
                <a:spcPct val="130000"/>
              </a:lnSpc>
              <a:spcBef>
                <a:spcPts val="600"/>
              </a:spcBef>
              <a:buNone/>
            </a:pPr>
            <a:endParaRPr lang="en-US" altLang="ko-KR" sz="1400" kern="0" dirty="0">
              <a:solidFill>
                <a:schemeClr val="tx1"/>
              </a:solidFill>
              <a:latin typeface="+mn-ea"/>
              <a:ea typeface="+mn-ea"/>
            </a:endParaRPr>
          </a:p>
          <a:p>
            <a:pPr>
              <a:lnSpc>
                <a:spcPct val="130000"/>
              </a:lnSpc>
              <a:spcBef>
                <a:spcPts val="600"/>
              </a:spcBef>
            </a:pPr>
            <a:r>
              <a:rPr lang="ko-KR" altLang="en-US" sz="1800" kern="0" dirty="0">
                <a:solidFill>
                  <a:schemeClr val="accent1">
                    <a:lumMod val="75000"/>
                  </a:schemeClr>
                </a:solidFill>
                <a:latin typeface="+mn-ea"/>
                <a:ea typeface="+mn-ea"/>
              </a:rPr>
              <a:t>프로젝트 배경</a:t>
            </a:r>
            <a:r>
              <a:rPr lang="en-US" altLang="ko-KR" sz="1800" kern="0" dirty="0">
                <a:solidFill>
                  <a:schemeClr val="accent1">
                    <a:lumMod val="75000"/>
                  </a:schemeClr>
                </a:solidFill>
                <a:latin typeface="+mn-ea"/>
                <a:ea typeface="+mn-ea"/>
              </a:rPr>
              <a:t> </a:t>
            </a:r>
            <a:r>
              <a:rPr lang="ko-KR" altLang="en-US" sz="1800" kern="0" dirty="0">
                <a:solidFill>
                  <a:schemeClr val="accent1">
                    <a:lumMod val="75000"/>
                  </a:schemeClr>
                </a:solidFill>
                <a:latin typeface="+mn-ea"/>
                <a:ea typeface="+mn-ea"/>
              </a:rPr>
              <a:t>및 필요성</a:t>
            </a:r>
            <a:endParaRPr lang="en-US" altLang="ko-KR" sz="1800" kern="0" dirty="0">
              <a:solidFill>
                <a:schemeClr val="accent1">
                  <a:lumMod val="75000"/>
                </a:schemeClr>
              </a:solidFill>
              <a:latin typeface="+mn-ea"/>
              <a:ea typeface="+mn-ea"/>
            </a:endParaRPr>
          </a:p>
          <a:p>
            <a:pPr marL="243260" lvl="1" indent="0">
              <a:lnSpc>
                <a:spcPct val="130000"/>
              </a:lnSpc>
              <a:spcBef>
                <a:spcPts val="600"/>
              </a:spcBef>
              <a:buNone/>
            </a:pPr>
            <a:r>
              <a:rPr lang="en-US" altLang="ko-KR" sz="1600" kern="0" dirty="0">
                <a:solidFill>
                  <a:schemeClr val="tx1"/>
                </a:solidFill>
                <a:latin typeface="+mn-ea"/>
                <a:ea typeface="+mn-ea"/>
              </a:rPr>
              <a:t>2) </a:t>
            </a:r>
            <a:r>
              <a:rPr lang="ko-KR" altLang="en-US" sz="1600" kern="0" dirty="0">
                <a:solidFill>
                  <a:schemeClr val="tx1"/>
                </a:solidFill>
                <a:latin typeface="+mn-ea"/>
                <a:ea typeface="+mn-ea"/>
              </a:rPr>
              <a:t>프로젝트 필요성</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현재 많은 </a:t>
            </a:r>
            <a:r>
              <a:rPr lang="en-US" altLang="ko-KR" sz="1400" kern="0" dirty="0">
                <a:solidFill>
                  <a:schemeClr val="tx1"/>
                </a:solidFill>
                <a:latin typeface="+mn-ea"/>
                <a:ea typeface="+mn-ea"/>
              </a:rPr>
              <a:t>SMT </a:t>
            </a:r>
            <a:r>
              <a:rPr lang="ko-KR" altLang="en-US" sz="1400" kern="0" dirty="0">
                <a:solidFill>
                  <a:schemeClr val="tx1"/>
                </a:solidFill>
                <a:latin typeface="+mn-ea"/>
                <a:ea typeface="+mn-ea"/>
              </a:rPr>
              <a:t>제조 </a:t>
            </a:r>
            <a:r>
              <a:rPr lang="ko-KR" altLang="en-US" sz="1400" kern="0" dirty="0" err="1">
                <a:solidFill>
                  <a:schemeClr val="tx1"/>
                </a:solidFill>
                <a:latin typeface="+mn-ea"/>
                <a:ea typeface="+mn-ea"/>
              </a:rPr>
              <a:t>기업들에서는</a:t>
            </a:r>
            <a:r>
              <a:rPr lang="ko-KR" altLang="en-US" sz="1400" kern="0" dirty="0">
                <a:solidFill>
                  <a:schemeClr val="tx1"/>
                </a:solidFill>
                <a:latin typeface="+mn-ea"/>
                <a:ea typeface="+mn-ea"/>
              </a:rPr>
              <a:t> 품질 관리를 위해 완제품 검사 단계에서 </a:t>
            </a:r>
            <a:r>
              <a:rPr lang="en-US" altLang="ko-KR" sz="1400" kern="0" dirty="0">
                <a:solidFill>
                  <a:schemeClr val="tx1"/>
                </a:solidFill>
                <a:latin typeface="+mn-ea"/>
                <a:ea typeface="+mn-ea"/>
              </a:rPr>
              <a:t>AOI(Automated Optical Inspection, </a:t>
            </a:r>
            <a:r>
              <a:rPr lang="ko-KR" altLang="en-US" sz="1400" kern="0" dirty="0">
                <a:solidFill>
                  <a:schemeClr val="tx1"/>
                </a:solidFill>
                <a:latin typeface="+mn-ea"/>
                <a:ea typeface="+mn-ea"/>
              </a:rPr>
              <a:t>자동 광학 검사</a:t>
            </a:r>
            <a:r>
              <a:rPr lang="en-US" altLang="ko-KR" sz="1400" kern="0" dirty="0">
                <a:solidFill>
                  <a:schemeClr val="tx1"/>
                </a:solidFill>
                <a:latin typeface="+mn-ea"/>
                <a:ea typeface="+mn-ea"/>
              </a:rPr>
              <a:t>)</a:t>
            </a:r>
            <a:r>
              <a:rPr lang="ko-KR" altLang="en-US" sz="1400" kern="0" dirty="0">
                <a:solidFill>
                  <a:schemeClr val="tx1"/>
                </a:solidFill>
                <a:latin typeface="+mn-ea"/>
                <a:ea typeface="+mn-ea"/>
              </a:rPr>
              <a:t>를 활용하고 있으나</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기존 </a:t>
            </a:r>
            <a:r>
              <a:rPr lang="en-US" altLang="ko-KR" sz="1400" kern="0" dirty="0">
                <a:solidFill>
                  <a:schemeClr val="tx1"/>
                </a:solidFill>
                <a:latin typeface="+mn-ea"/>
                <a:ea typeface="+mn-ea"/>
              </a:rPr>
              <a:t>AOI </a:t>
            </a:r>
            <a:r>
              <a:rPr lang="ko-KR" altLang="en-US" sz="1400" kern="0" dirty="0">
                <a:solidFill>
                  <a:schemeClr val="tx1"/>
                </a:solidFill>
                <a:latin typeface="+mn-ea"/>
                <a:ea typeface="+mn-ea"/>
              </a:rPr>
              <a:t>설비는 약간의 오차나 비정형 패턴이 있는 경우에도 모두 불량으로 판단하는 경향이 있어 결과적으로 가성 불량 </a:t>
            </a:r>
            <a:r>
              <a:rPr lang="en-US" altLang="ko-KR" sz="1400" kern="0" dirty="0">
                <a:solidFill>
                  <a:schemeClr val="tx1"/>
                </a:solidFill>
                <a:latin typeface="+mn-ea"/>
                <a:ea typeface="+mn-ea"/>
              </a:rPr>
              <a:t>(false defect) </a:t>
            </a:r>
            <a:r>
              <a:rPr lang="ko-KR" altLang="en-US" sz="1400" kern="0" dirty="0">
                <a:solidFill>
                  <a:schemeClr val="tx1"/>
                </a:solidFill>
                <a:latin typeface="+mn-ea"/>
                <a:ea typeface="+mn-ea"/>
              </a:rPr>
              <a:t>발생률이 높아지고 있음</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이는 전체 </a:t>
            </a:r>
            <a:r>
              <a:rPr lang="ko-KR" altLang="en-US" sz="1400" kern="0" dirty="0" err="1">
                <a:solidFill>
                  <a:schemeClr val="tx1"/>
                </a:solidFill>
                <a:latin typeface="+mn-ea"/>
                <a:ea typeface="+mn-ea"/>
              </a:rPr>
              <a:t>수율을</a:t>
            </a:r>
            <a:r>
              <a:rPr lang="ko-KR" altLang="en-US" sz="1400" kern="0" dirty="0">
                <a:solidFill>
                  <a:schemeClr val="tx1"/>
                </a:solidFill>
                <a:latin typeface="+mn-ea"/>
                <a:ea typeface="+mn-ea"/>
              </a:rPr>
              <a:t> 저하시킬 뿐 아니라</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작업자의 후속 육안 검사를 </a:t>
            </a:r>
            <a:r>
              <a:rPr lang="ko-KR" altLang="en-US" sz="1400" kern="0" dirty="0" err="1">
                <a:solidFill>
                  <a:schemeClr val="tx1"/>
                </a:solidFill>
                <a:latin typeface="+mn-ea"/>
                <a:ea typeface="+mn-ea"/>
              </a:rPr>
              <a:t>필수화하여</a:t>
            </a:r>
            <a:r>
              <a:rPr lang="ko-KR" altLang="en-US" sz="1400" kern="0" dirty="0">
                <a:solidFill>
                  <a:schemeClr val="tx1"/>
                </a:solidFill>
                <a:latin typeface="+mn-ea"/>
                <a:ea typeface="+mn-ea"/>
              </a:rPr>
              <a:t> 검사 공정의 효율성을 저해함</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실제 현장 사례에 따르면</a:t>
            </a:r>
            <a:r>
              <a:rPr lang="en-US" altLang="ko-KR" sz="1400" kern="0" dirty="0">
                <a:solidFill>
                  <a:schemeClr val="tx1"/>
                </a:solidFill>
                <a:latin typeface="+mn-ea"/>
                <a:ea typeface="+mn-ea"/>
              </a:rPr>
              <a:t>, AOI</a:t>
            </a:r>
            <a:r>
              <a:rPr lang="ko-KR" altLang="en-US" sz="1400" kern="0" dirty="0">
                <a:solidFill>
                  <a:schemeClr val="tx1"/>
                </a:solidFill>
                <a:latin typeface="+mn-ea"/>
                <a:ea typeface="+mn-ea"/>
              </a:rPr>
              <a:t>에서 탐지된 불량 중 약 </a:t>
            </a:r>
            <a:r>
              <a:rPr lang="en-US" altLang="ko-KR" sz="1400" kern="0" dirty="0">
                <a:solidFill>
                  <a:schemeClr val="tx1"/>
                </a:solidFill>
                <a:latin typeface="+mn-ea"/>
                <a:ea typeface="+mn-ea"/>
              </a:rPr>
              <a:t>90% </a:t>
            </a:r>
            <a:r>
              <a:rPr lang="ko-KR" altLang="en-US" sz="1400" kern="0" dirty="0">
                <a:solidFill>
                  <a:schemeClr val="tx1"/>
                </a:solidFill>
                <a:latin typeface="+mn-ea"/>
                <a:ea typeface="+mn-ea"/>
              </a:rPr>
              <a:t>이상이 가성 불량이며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최종 육안 검사자의 판별을 통해서만 실제 불량 여부가 확정되고 있음</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이와 같은 불필요한 검사 반복은 생산성 저하</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검사 비용 증가</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공정 지연 등의 문제로 이어지고 있음</a:t>
            </a:r>
            <a:endParaRPr lang="en-US" altLang="ko-KR" sz="1400" kern="0" dirty="0">
              <a:solidFill>
                <a:schemeClr val="tx1"/>
              </a:solidFill>
              <a:latin typeface="+mn-ea"/>
              <a:ea typeface="+mn-ea"/>
            </a:endParaRPr>
          </a:p>
        </p:txBody>
      </p:sp>
      <p:sp>
        <p:nvSpPr>
          <p:cNvPr id="2" name="제목 1">
            <a:extLst>
              <a:ext uri="{FF2B5EF4-FFF2-40B4-BE49-F238E27FC236}">
                <a16:creationId xmlns:a16="http://schemas.microsoft.com/office/drawing/2014/main" id="{080B07C4-46A5-78C3-B729-A0BFA886D8D5}"/>
              </a:ext>
            </a:extLst>
          </p:cNvPr>
          <p:cNvSpPr>
            <a:spLocks noGrp="1"/>
          </p:cNvSpPr>
          <p:nvPr>
            <p:ph type="title"/>
          </p:nvPr>
        </p:nvSpPr>
        <p:spPr/>
        <p:txBody>
          <a:bodyPr/>
          <a:lstStyle/>
          <a:p>
            <a:r>
              <a:rPr lang="ko-KR" altLang="en-US" dirty="0"/>
              <a:t>프로젝트 </a:t>
            </a:r>
            <a:r>
              <a:rPr lang="en-US" altLang="ko-KR" dirty="0"/>
              <a:t>#1 </a:t>
            </a:r>
            <a:r>
              <a:rPr lang="ko-KR" altLang="en-US" dirty="0"/>
              <a:t>개요</a:t>
            </a:r>
          </a:p>
        </p:txBody>
      </p:sp>
      <p:sp>
        <p:nvSpPr>
          <p:cNvPr id="3" name="직사각형 2">
            <a:extLst>
              <a:ext uri="{FF2B5EF4-FFF2-40B4-BE49-F238E27FC236}">
                <a16:creationId xmlns:a16="http://schemas.microsoft.com/office/drawing/2014/main" id="{610C2B15-0A42-A6AC-D985-1A007828CD13}"/>
              </a:ext>
            </a:extLst>
          </p:cNvPr>
          <p:cNvSpPr/>
          <p:nvPr/>
        </p:nvSpPr>
        <p:spPr bwMode="auto">
          <a:xfrm>
            <a:off x="748275" y="1578798"/>
            <a:ext cx="7650085" cy="53640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600" dirty="0">
                <a:solidFill>
                  <a:srgbClr val="0033CC"/>
                </a:solidFill>
                <a:latin typeface="Arial" charset="0"/>
              </a:rPr>
              <a:t>SMT </a:t>
            </a:r>
            <a:r>
              <a:rPr lang="ko-KR" altLang="en-US" sz="1600" dirty="0">
                <a:solidFill>
                  <a:srgbClr val="0033CC"/>
                </a:solidFill>
                <a:latin typeface="Arial" charset="0"/>
              </a:rPr>
              <a:t>공정의 주요 불량 검출을 위한 딥러닝 방법 연구</a:t>
            </a:r>
            <a:endParaRPr kumimoji="0" lang="ko-KR" altLang="en-US" sz="1600" b="0" i="0" u="none" strike="noStrike" cap="none" normalizeH="0" baseline="0" dirty="0">
              <a:ln>
                <a:noFill/>
              </a:ln>
              <a:solidFill>
                <a:srgbClr val="0033CC"/>
              </a:solidFill>
              <a:effectLst/>
              <a:latin typeface="Arial" charset="0"/>
            </a:endParaRPr>
          </a:p>
        </p:txBody>
      </p:sp>
    </p:spTree>
    <p:extLst>
      <p:ext uri="{BB962C8B-B14F-4D97-AF65-F5344CB8AC3E}">
        <p14:creationId xmlns:p14="http://schemas.microsoft.com/office/powerpoint/2010/main" val="194142458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40EA4-0B88-AC89-CD24-8B3BB4934C68}"/>
            </a:ext>
          </a:extLst>
        </p:cNvPr>
        <p:cNvGrpSpPr/>
        <p:nvPr/>
      </p:nvGrpSpPr>
      <p:grpSpPr>
        <a:xfrm>
          <a:off x="0" y="0"/>
          <a:ext cx="0" cy="0"/>
          <a:chOff x="0" y="0"/>
          <a:chExt cx="0" cy="0"/>
        </a:xfrm>
      </p:grpSpPr>
      <p:pic>
        <p:nvPicPr>
          <p:cNvPr id="2049" name="_x537757520">
            <a:extLst>
              <a:ext uri="{FF2B5EF4-FFF2-40B4-BE49-F238E27FC236}">
                <a16:creationId xmlns:a16="http://schemas.microsoft.com/office/drawing/2014/main" id="{3C1881CE-8ECA-40F2-5A5A-1E042A7265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962" y="2423626"/>
            <a:ext cx="7110079" cy="375653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6FE01525-42B6-815F-97F5-F3A794C9D769}"/>
              </a:ext>
            </a:extLst>
          </p:cNvPr>
          <p:cNvSpPr txBox="1">
            <a:spLocks noChangeArrowheads="1"/>
          </p:cNvSpPr>
          <p:nvPr/>
        </p:nvSpPr>
        <p:spPr bwMode="auto">
          <a:xfrm>
            <a:off x="415983" y="1138744"/>
            <a:ext cx="8312034" cy="1952907"/>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프로젝트 목표</a:t>
            </a:r>
            <a:endParaRPr lang="en-US" altLang="ko-KR" sz="1800" kern="0" dirty="0">
              <a:solidFill>
                <a:schemeClr val="accent1">
                  <a:lumMod val="75000"/>
                </a:schemeClr>
              </a:solidFill>
              <a:latin typeface="+mn-ea"/>
              <a:ea typeface="+mn-ea"/>
            </a:endParaRPr>
          </a:p>
          <a:p>
            <a:pPr marL="0" indent="0">
              <a:lnSpc>
                <a:spcPct val="130000"/>
              </a:lnSpc>
              <a:spcBef>
                <a:spcPts val="600"/>
              </a:spcBef>
              <a:buNone/>
            </a:pPr>
            <a:endParaRPr lang="en-US" altLang="ko-KR" sz="1800" kern="0" dirty="0">
              <a:solidFill>
                <a:schemeClr val="tx1"/>
              </a:solidFill>
              <a:latin typeface="+mn-ea"/>
              <a:ea typeface="+mn-ea"/>
            </a:endParaRPr>
          </a:p>
          <a:p>
            <a:pPr marL="0" indent="0">
              <a:lnSpc>
                <a:spcPct val="130000"/>
              </a:lnSpc>
              <a:spcBef>
                <a:spcPts val="600"/>
              </a:spcBef>
              <a:buNone/>
            </a:pPr>
            <a:endParaRPr lang="en-US" altLang="ko-KR" sz="1400" kern="0" dirty="0">
              <a:solidFill>
                <a:schemeClr val="tx1"/>
              </a:solidFill>
              <a:latin typeface="+mn-ea"/>
              <a:ea typeface="+mn-ea"/>
            </a:endParaRPr>
          </a:p>
          <a:p>
            <a:pPr>
              <a:lnSpc>
                <a:spcPct val="130000"/>
              </a:lnSpc>
              <a:spcBef>
                <a:spcPts val="600"/>
              </a:spcBef>
            </a:pPr>
            <a:r>
              <a:rPr lang="ko-KR" altLang="en-US" sz="1800" kern="0" dirty="0">
                <a:solidFill>
                  <a:schemeClr val="accent1">
                    <a:lumMod val="75000"/>
                  </a:schemeClr>
                </a:solidFill>
                <a:latin typeface="+mn-ea"/>
                <a:ea typeface="+mn-ea"/>
              </a:rPr>
              <a:t>프로젝트 배경</a:t>
            </a:r>
            <a:r>
              <a:rPr lang="en-US" altLang="ko-KR" sz="1800" kern="0" dirty="0">
                <a:solidFill>
                  <a:schemeClr val="accent1">
                    <a:lumMod val="75000"/>
                  </a:schemeClr>
                </a:solidFill>
                <a:latin typeface="+mn-ea"/>
                <a:ea typeface="+mn-ea"/>
              </a:rPr>
              <a:t> </a:t>
            </a:r>
            <a:r>
              <a:rPr lang="ko-KR" altLang="en-US" sz="1800" kern="0" dirty="0">
                <a:solidFill>
                  <a:schemeClr val="accent1">
                    <a:lumMod val="75000"/>
                  </a:schemeClr>
                </a:solidFill>
                <a:latin typeface="+mn-ea"/>
                <a:ea typeface="+mn-ea"/>
              </a:rPr>
              <a:t>및 필요성</a:t>
            </a:r>
            <a:endParaRPr lang="en-US" altLang="ko-KR" sz="1800" kern="0" dirty="0">
              <a:solidFill>
                <a:schemeClr val="accent1">
                  <a:lumMod val="75000"/>
                </a:schemeClr>
              </a:solidFill>
              <a:latin typeface="+mn-ea"/>
              <a:ea typeface="+mn-ea"/>
            </a:endParaRPr>
          </a:p>
          <a:p>
            <a:pPr marL="243260" lvl="1" indent="0">
              <a:lnSpc>
                <a:spcPct val="130000"/>
              </a:lnSpc>
              <a:spcBef>
                <a:spcPts val="600"/>
              </a:spcBef>
              <a:buNone/>
            </a:pPr>
            <a:r>
              <a:rPr lang="en-US" altLang="ko-KR" sz="1600" kern="0" dirty="0">
                <a:solidFill>
                  <a:schemeClr val="tx1"/>
                </a:solidFill>
                <a:latin typeface="+mn-ea"/>
                <a:ea typeface="+mn-ea"/>
              </a:rPr>
              <a:t>2) </a:t>
            </a:r>
            <a:r>
              <a:rPr lang="ko-KR" altLang="en-US" sz="1600" kern="0" dirty="0">
                <a:solidFill>
                  <a:schemeClr val="tx1"/>
                </a:solidFill>
                <a:latin typeface="+mn-ea"/>
                <a:ea typeface="+mn-ea"/>
              </a:rPr>
              <a:t>프로젝트 필요성</a:t>
            </a:r>
            <a:endParaRPr lang="en-US" altLang="ko-KR" sz="1600" kern="0" dirty="0">
              <a:solidFill>
                <a:schemeClr val="tx1"/>
              </a:solidFill>
              <a:latin typeface="+mn-ea"/>
              <a:ea typeface="+mn-ea"/>
            </a:endParaRPr>
          </a:p>
        </p:txBody>
      </p:sp>
      <p:sp>
        <p:nvSpPr>
          <p:cNvPr id="2" name="제목 1">
            <a:extLst>
              <a:ext uri="{FF2B5EF4-FFF2-40B4-BE49-F238E27FC236}">
                <a16:creationId xmlns:a16="http://schemas.microsoft.com/office/drawing/2014/main" id="{1CFF7C44-BA9C-6AEA-88CF-215C37394E6F}"/>
              </a:ext>
            </a:extLst>
          </p:cNvPr>
          <p:cNvSpPr>
            <a:spLocks noGrp="1"/>
          </p:cNvSpPr>
          <p:nvPr>
            <p:ph type="title"/>
          </p:nvPr>
        </p:nvSpPr>
        <p:spPr/>
        <p:txBody>
          <a:bodyPr/>
          <a:lstStyle/>
          <a:p>
            <a:r>
              <a:rPr lang="ko-KR" altLang="en-US" dirty="0"/>
              <a:t>프로젝트 </a:t>
            </a:r>
            <a:r>
              <a:rPr lang="en-US" altLang="ko-KR" dirty="0"/>
              <a:t>#1 </a:t>
            </a:r>
            <a:r>
              <a:rPr lang="ko-KR" altLang="en-US" dirty="0"/>
              <a:t>개요</a:t>
            </a:r>
          </a:p>
        </p:txBody>
      </p:sp>
      <p:sp>
        <p:nvSpPr>
          <p:cNvPr id="3" name="직사각형 2">
            <a:extLst>
              <a:ext uri="{FF2B5EF4-FFF2-40B4-BE49-F238E27FC236}">
                <a16:creationId xmlns:a16="http://schemas.microsoft.com/office/drawing/2014/main" id="{F80B6460-02F6-40F0-0ABA-21CF44500B38}"/>
              </a:ext>
            </a:extLst>
          </p:cNvPr>
          <p:cNvSpPr/>
          <p:nvPr/>
        </p:nvSpPr>
        <p:spPr bwMode="auto">
          <a:xfrm>
            <a:off x="748275" y="1578798"/>
            <a:ext cx="7650085" cy="53640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600" dirty="0">
                <a:solidFill>
                  <a:srgbClr val="0033CC"/>
                </a:solidFill>
                <a:latin typeface="Arial" charset="0"/>
              </a:rPr>
              <a:t>SMT </a:t>
            </a:r>
            <a:r>
              <a:rPr lang="ko-KR" altLang="en-US" sz="1600" dirty="0">
                <a:solidFill>
                  <a:srgbClr val="0033CC"/>
                </a:solidFill>
                <a:latin typeface="Arial" charset="0"/>
              </a:rPr>
              <a:t>공정의 주요 불량 검출을 위한 딥러닝 방법 연구</a:t>
            </a:r>
            <a:endParaRPr kumimoji="0" lang="ko-KR" altLang="en-US" sz="1600" b="0" i="0" u="none" strike="noStrike" cap="none" normalizeH="0" baseline="0" dirty="0">
              <a:ln>
                <a:noFill/>
              </a:ln>
              <a:solidFill>
                <a:srgbClr val="0033CC"/>
              </a:solidFill>
              <a:effectLst/>
              <a:latin typeface="Arial" charset="0"/>
            </a:endParaRPr>
          </a:p>
        </p:txBody>
      </p:sp>
      <p:sp>
        <p:nvSpPr>
          <p:cNvPr id="4" name="Rectangle 2">
            <a:extLst>
              <a:ext uri="{FF2B5EF4-FFF2-40B4-BE49-F238E27FC236}">
                <a16:creationId xmlns:a16="http://schemas.microsoft.com/office/drawing/2014/main" id="{B9812833-B2D5-33D1-5D84-DA85A9871607}"/>
              </a:ext>
            </a:extLst>
          </p:cNvPr>
          <p:cNvSpPr>
            <a:spLocks noChangeArrowheads="1"/>
          </p:cNvSpPr>
          <p:nvPr/>
        </p:nvSpPr>
        <p:spPr bwMode="auto">
          <a:xfrm>
            <a:off x="0" y="43295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TextBox 5">
            <a:extLst>
              <a:ext uri="{FF2B5EF4-FFF2-40B4-BE49-F238E27FC236}">
                <a16:creationId xmlns:a16="http://schemas.microsoft.com/office/drawing/2014/main" id="{CA0AEA2D-DB88-CA45-61BD-1114B73826FF}"/>
              </a:ext>
            </a:extLst>
          </p:cNvPr>
          <p:cNvSpPr txBox="1"/>
          <p:nvPr/>
        </p:nvSpPr>
        <p:spPr>
          <a:xfrm>
            <a:off x="2681979" y="5769026"/>
            <a:ext cx="4575362" cy="449995"/>
          </a:xfrm>
          <a:prstGeom prst="rect">
            <a:avLst/>
          </a:prstGeom>
          <a:noFill/>
        </p:spPr>
        <p:txBody>
          <a:bodyPr wrap="square">
            <a:spAutoFit/>
          </a:bodyPr>
          <a:lstStyle/>
          <a:p>
            <a:pPr marL="0" marR="0" indent="0" algn="ctr" fontAlgn="base" latinLnBrk="0">
              <a:lnSpc>
                <a:spcPct val="230000"/>
              </a:lnSpc>
            </a:pPr>
            <a:r>
              <a:rPr lang="en-US" altLang="ko-KR" sz="1200" kern="0" spc="0" dirty="0">
                <a:solidFill>
                  <a:srgbClr val="000000"/>
                </a:solidFill>
                <a:effectLst/>
                <a:latin typeface="한양신명조"/>
                <a:ea typeface="한양신명조"/>
              </a:rPr>
              <a:t>[SMT </a:t>
            </a:r>
            <a:r>
              <a:rPr lang="ko-KR" altLang="en-US" sz="1200" kern="0" spc="0" dirty="0">
                <a:solidFill>
                  <a:srgbClr val="000000"/>
                </a:solidFill>
                <a:effectLst/>
                <a:latin typeface="한양신명조"/>
                <a:ea typeface="한양신명조"/>
              </a:rPr>
              <a:t>공정에서 </a:t>
            </a:r>
            <a:r>
              <a:rPr lang="en-US" altLang="ko-KR" sz="1200" kern="0" spc="0" dirty="0">
                <a:solidFill>
                  <a:srgbClr val="000000"/>
                </a:solidFill>
                <a:effectLst/>
                <a:latin typeface="한양신명조"/>
                <a:ea typeface="한양신명조"/>
              </a:rPr>
              <a:t>AOI </a:t>
            </a:r>
            <a:r>
              <a:rPr lang="ko-KR" altLang="en-US" sz="1200" kern="0" spc="0" dirty="0">
                <a:solidFill>
                  <a:srgbClr val="000000"/>
                </a:solidFill>
                <a:effectLst/>
                <a:latin typeface="한양신명조"/>
                <a:ea typeface="한양신명조"/>
              </a:rPr>
              <a:t>이후의 진행 현황</a:t>
            </a:r>
            <a:r>
              <a:rPr lang="en-US" altLang="ko-KR" sz="1200" kern="0" spc="0" dirty="0">
                <a:solidFill>
                  <a:srgbClr val="000000"/>
                </a:solidFill>
                <a:effectLst/>
                <a:latin typeface="한양신명조"/>
                <a:ea typeface="한양신명조"/>
              </a:rPr>
              <a:t>]</a:t>
            </a:r>
            <a:endParaRPr lang="ko-KR" altLang="en-US" sz="1200" kern="0" spc="0" dirty="0">
              <a:solidFill>
                <a:srgbClr val="000000"/>
              </a:solidFill>
              <a:effectLst/>
              <a:latin typeface="한양신명조"/>
            </a:endParaRPr>
          </a:p>
        </p:txBody>
      </p:sp>
    </p:spTree>
    <p:extLst>
      <p:ext uri="{BB962C8B-B14F-4D97-AF65-F5344CB8AC3E}">
        <p14:creationId xmlns:p14="http://schemas.microsoft.com/office/powerpoint/2010/main" val="108637630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EB9FB-4D98-A286-2866-156E7831CE8F}"/>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1CD7FD56-7E3C-5472-015B-DB7AB877372D}"/>
              </a:ext>
            </a:extLst>
          </p:cNvPr>
          <p:cNvSpPr txBox="1">
            <a:spLocks noChangeArrowheads="1"/>
          </p:cNvSpPr>
          <p:nvPr/>
        </p:nvSpPr>
        <p:spPr bwMode="auto">
          <a:xfrm>
            <a:off x="400012" y="1088974"/>
            <a:ext cx="8492036" cy="4988994"/>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프로젝트 목표</a:t>
            </a:r>
            <a:endParaRPr lang="en-US" altLang="ko-KR" sz="1800" kern="0" dirty="0">
              <a:solidFill>
                <a:schemeClr val="accent1">
                  <a:lumMod val="75000"/>
                </a:schemeClr>
              </a:solidFill>
              <a:latin typeface="+mn-ea"/>
              <a:ea typeface="+mn-ea"/>
            </a:endParaRPr>
          </a:p>
          <a:p>
            <a:pPr marL="0" indent="0">
              <a:lnSpc>
                <a:spcPct val="130000"/>
              </a:lnSpc>
              <a:spcBef>
                <a:spcPts val="600"/>
              </a:spcBef>
              <a:buNone/>
            </a:pPr>
            <a:endParaRPr lang="en-US" altLang="ko-KR" sz="1800" kern="0" dirty="0">
              <a:solidFill>
                <a:schemeClr val="tx1"/>
              </a:solidFill>
              <a:latin typeface="+mn-ea"/>
              <a:ea typeface="+mn-ea"/>
            </a:endParaRPr>
          </a:p>
          <a:p>
            <a:pPr marL="0" indent="0">
              <a:lnSpc>
                <a:spcPct val="130000"/>
              </a:lnSpc>
              <a:spcBef>
                <a:spcPts val="600"/>
              </a:spcBef>
              <a:buNone/>
            </a:pPr>
            <a:endParaRPr lang="en-US" altLang="ko-KR" sz="1400" kern="0" dirty="0">
              <a:solidFill>
                <a:schemeClr val="tx1"/>
              </a:solidFill>
              <a:latin typeface="+mn-ea"/>
              <a:ea typeface="+mn-ea"/>
            </a:endParaRPr>
          </a:p>
          <a:p>
            <a:pPr>
              <a:lnSpc>
                <a:spcPct val="130000"/>
              </a:lnSpc>
              <a:spcBef>
                <a:spcPts val="600"/>
              </a:spcBef>
            </a:pPr>
            <a:r>
              <a:rPr lang="ko-KR" altLang="en-US" sz="1800" kern="0" dirty="0">
                <a:solidFill>
                  <a:schemeClr val="accent1">
                    <a:lumMod val="75000"/>
                  </a:schemeClr>
                </a:solidFill>
                <a:latin typeface="+mn-ea"/>
                <a:ea typeface="+mn-ea"/>
              </a:rPr>
              <a:t>프로젝트 배경</a:t>
            </a:r>
            <a:r>
              <a:rPr lang="en-US" altLang="ko-KR" sz="1800" kern="0" dirty="0">
                <a:solidFill>
                  <a:schemeClr val="accent1">
                    <a:lumMod val="75000"/>
                  </a:schemeClr>
                </a:solidFill>
                <a:latin typeface="+mn-ea"/>
                <a:ea typeface="+mn-ea"/>
              </a:rPr>
              <a:t> </a:t>
            </a:r>
            <a:r>
              <a:rPr lang="ko-KR" altLang="en-US" sz="1800" kern="0" dirty="0">
                <a:solidFill>
                  <a:schemeClr val="accent1">
                    <a:lumMod val="75000"/>
                  </a:schemeClr>
                </a:solidFill>
                <a:latin typeface="+mn-ea"/>
                <a:ea typeface="+mn-ea"/>
              </a:rPr>
              <a:t>및 필요성</a:t>
            </a:r>
            <a:endParaRPr lang="en-US" altLang="ko-KR" sz="1800" kern="0" dirty="0">
              <a:solidFill>
                <a:schemeClr val="accent1">
                  <a:lumMod val="75000"/>
                </a:schemeClr>
              </a:solidFill>
              <a:latin typeface="+mn-ea"/>
              <a:ea typeface="+mn-ea"/>
            </a:endParaRPr>
          </a:p>
          <a:p>
            <a:pPr marL="243260" lvl="1" indent="0">
              <a:lnSpc>
                <a:spcPct val="130000"/>
              </a:lnSpc>
              <a:spcBef>
                <a:spcPts val="600"/>
              </a:spcBef>
              <a:buNone/>
            </a:pPr>
            <a:r>
              <a:rPr lang="en-US" altLang="ko-KR" sz="1600" kern="0" dirty="0">
                <a:solidFill>
                  <a:schemeClr val="tx1"/>
                </a:solidFill>
                <a:latin typeface="+mn-ea"/>
                <a:ea typeface="+mn-ea"/>
              </a:rPr>
              <a:t>3) </a:t>
            </a:r>
            <a:r>
              <a:rPr lang="ko-KR" altLang="en-US" sz="1600" kern="0" dirty="0">
                <a:solidFill>
                  <a:schemeClr val="tx1"/>
                </a:solidFill>
                <a:latin typeface="+mn-ea"/>
                <a:ea typeface="+mn-ea"/>
              </a:rPr>
              <a:t>프로젝트 개요 </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따라서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이러한 문제를 해결하고자 본 연구는 </a:t>
            </a:r>
            <a:r>
              <a:rPr lang="en-US" altLang="ko-KR" sz="1400" kern="0" dirty="0">
                <a:solidFill>
                  <a:schemeClr val="tx1"/>
                </a:solidFill>
                <a:latin typeface="+mn-ea"/>
                <a:ea typeface="+mn-ea"/>
              </a:rPr>
              <a:t>YOLO </a:t>
            </a:r>
            <a:r>
              <a:rPr lang="ko-KR" altLang="en-US" sz="1400" kern="0" dirty="0">
                <a:solidFill>
                  <a:schemeClr val="tx1"/>
                </a:solidFill>
                <a:latin typeface="+mn-ea"/>
                <a:ea typeface="+mn-ea"/>
              </a:rPr>
              <a:t>기반의 딥러닝 객체 검출 알고리즘을 </a:t>
            </a:r>
            <a:r>
              <a:rPr lang="en-US" altLang="ko-KR" sz="1400" kern="0" dirty="0">
                <a:solidFill>
                  <a:schemeClr val="tx1"/>
                </a:solidFill>
                <a:latin typeface="+mn-ea"/>
                <a:ea typeface="+mn-ea"/>
              </a:rPr>
              <a:t>SMT </a:t>
            </a:r>
            <a:r>
              <a:rPr lang="ko-KR" altLang="en-US" sz="1400" kern="0" dirty="0">
                <a:solidFill>
                  <a:schemeClr val="tx1"/>
                </a:solidFill>
                <a:latin typeface="+mn-ea"/>
                <a:ea typeface="+mn-ea"/>
              </a:rPr>
              <a:t>공정의 불량 검출에 적용하여</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기존 </a:t>
            </a:r>
            <a:r>
              <a:rPr lang="en-US" altLang="ko-KR" sz="1400" kern="0" dirty="0">
                <a:solidFill>
                  <a:schemeClr val="tx1"/>
                </a:solidFill>
                <a:latin typeface="+mn-ea"/>
                <a:ea typeface="+mn-ea"/>
              </a:rPr>
              <a:t>AOI </a:t>
            </a:r>
            <a:r>
              <a:rPr lang="ko-KR" altLang="en-US" sz="1400" kern="0" dirty="0">
                <a:solidFill>
                  <a:schemeClr val="tx1"/>
                </a:solidFill>
                <a:latin typeface="+mn-ea"/>
                <a:ea typeface="+mn-ea"/>
              </a:rPr>
              <a:t>시스템이 갖는 한계를 보완하고자 함</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 </a:t>
            </a:r>
            <a:r>
              <a:rPr lang="en-US" altLang="ko-KR" sz="1400" kern="0" dirty="0">
                <a:solidFill>
                  <a:schemeClr val="tx1"/>
                </a:solidFill>
                <a:latin typeface="+mn-ea"/>
                <a:ea typeface="+mn-ea"/>
              </a:rPr>
              <a:t>YOLO(You Only Look Once)</a:t>
            </a:r>
            <a:r>
              <a:rPr lang="ko-KR" altLang="en-US" sz="1400" kern="0" dirty="0">
                <a:solidFill>
                  <a:schemeClr val="tx1"/>
                </a:solidFill>
                <a:latin typeface="+mn-ea"/>
                <a:ea typeface="+mn-ea"/>
              </a:rPr>
              <a:t>는 이미지 내 객체를 실시간으로 빠르게 검출할 수 있는 알고리즘으로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최근 산업용 비전 검사 시스템에서 높은 정확도와 속도를 바탕으로 각광 받고 있음</a:t>
            </a:r>
            <a:r>
              <a:rPr lang="en-US" altLang="ko-KR" sz="1400" kern="0" dirty="0">
                <a:solidFill>
                  <a:schemeClr val="tx1"/>
                </a:solidFill>
                <a:latin typeface="+mn-ea"/>
                <a:ea typeface="+mn-ea"/>
              </a:rPr>
              <a:t>. Google Scholar </a:t>
            </a:r>
            <a:r>
              <a:rPr lang="ko-KR" altLang="en-US" sz="1400" kern="0" dirty="0">
                <a:solidFill>
                  <a:schemeClr val="tx1"/>
                </a:solidFill>
                <a:latin typeface="+mn-ea"/>
                <a:ea typeface="+mn-ea"/>
              </a:rPr>
              <a:t>기준 ‘</a:t>
            </a:r>
            <a:r>
              <a:rPr lang="en-US" altLang="ko-KR" sz="1400" kern="0" dirty="0">
                <a:solidFill>
                  <a:schemeClr val="tx1"/>
                </a:solidFill>
                <a:latin typeface="+mn-ea"/>
                <a:ea typeface="+mn-ea"/>
              </a:rPr>
              <a:t>YOLO industrial inspection’ </a:t>
            </a:r>
            <a:r>
              <a:rPr lang="ko-KR" altLang="en-US" sz="1400" kern="0" dirty="0">
                <a:solidFill>
                  <a:schemeClr val="tx1"/>
                </a:solidFill>
                <a:latin typeface="+mn-ea"/>
                <a:ea typeface="+mn-ea"/>
              </a:rPr>
              <a:t>관련 논문은 </a:t>
            </a:r>
            <a:r>
              <a:rPr lang="en-US" altLang="ko-KR" sz="1400" kern="0" dirty="0">
                <a:solidFill>
                  <a:schemeClr val="tx1"/>
                </a:solidFill>
                <a:latin typeface="+mn-ea"/>
                <a:ea typeface="+mn-ea"/>
              </a:rPr>
              <a:t>2020</a:t>
            </a:r>
            <a:r>
              <a:rPr lang="ko-KR" altLang="en-US" sz="1400" kern="0" dirty="0">
                <a:solidFill>
                  <a:schemeClr val="tx1"/>
                </a:solidFill>
                <a:latin typeface="+mn-ea"/>
                <a:ea typeface="+mn-ea"/>
              </a:rPr>
              <a:t>년 이후 급격히 증가하였으며</a:t>
            </a:r>
            <a:r>
              <a:rPr lang="en-US" altLang="ko-KR" sz="1400" kern="0" dirty="0">
                <a:solidFill>
                  <a:schemeClr val="tx1"/>
                </a:solidFill>
                <a:latin typeface="+mn-ea"/>
                <a:ea typeface="+mn-ea"/>
              </a:rPr>
              <a:t>, 2024</a:t>
            </a:r>
            <a:r>
              <a:rPr lang="ko-KR" altLang="en-US" sz="1400" kern="0" dirty="0">
                <a:solidFill>
                  <a:schemeClr val="tx1"/>
                </a:solidFill>
                <a:latin typeface="+mn-ea"/>
                <a:ea typeface="+mn-ea"/>
              </a:rPr>
              <a:t>년 한 해 동안 약 </a:t>
            </a:r>
            <a:r>
              <a:rPr lang="en-US" altLang="ko-KR" sz="1400" kern="0" dirty="0">
                <a:solidFill>
                  <a:schemeClr val="tx1"/>
                </a:solidFill>
                <a:latin typeface="+mn-ea"/>
                <a:ea typeface="+mn-ea"/>
              </a:rPr>
              <a:t>250</a:t>
            </a:r>
            <a:r>
              <a:rPr lang="ko-KR" altLang="en-US" sz="1400" kern="0" dirty="0">
                <a:solidFill>
                  <a:schemeClr val="tx1"/>
                </a:solidFill>
                <a:latin typeface="+mn-ea"/>
                <a:ea typeface="+mn-ea"/>
              </a:rPr>
              <a:t>건 이상의 학술 논문이 발표되었음</a:t>
            </a:r>
            <a:r>
              <a:rPr lang="en-US" altLang="ko-KR" sz="1400" kern="0" dirty="0">
                <a:solidFill>
                  <a:schemeClr val="tx1"/>
                </a:solidFill>
                <a:latin typeface="+mn-ea"/>
                <a:ea typeface="+mn-ea"/>
              </a:rPr>
              <a:t>. </a:t>
            </a:r>
            <a:r>
              <a:rPr lang="ko-KR" altLang="en-US" sz="1400" kern="0" dirty="0">
                <a:solidFill>
                  <a:schemeClr val="tx1"/>
                </a:solidFill>
                <a:latin typeface="+mn-ea"/>
                <a:ea typeface="+mn-ea"/>
              </a:rPr>
              <a:t>또한</a:t>
            </a:r>
            <a:r>
              <a:rPr lang="en-US" altLang="ko-KR" sz="1400" kern="0" dirty="0">
                <a:solidFill>
                  <a:schemeClr val="tx1"/>
                </a:solidFill>
                <a:latin typeface="+mn-ea"/>
                <a:ea typeface="+mn-ea"/>
              </a:rPr>
              <a:t>, YOLO </a:t>
            </a:r>
            <a:r>
              <a:rPr lang="ko-KR" altLang="en-US" sz="1400" kern="0" dirty="0">
                <a:solidFill>
                  <a:schemeClr val="tx1"/>
                </a:solidFill>
                <a:latin typeface="+mn-ea"/>
                <a:ea typeface="+mn-ea"/>
              </a:rPr>
              <a:t>알고리즘의 산업 분야 적용을 정리한 </a:t>
            </a:r>
            <a:r>
              <a:rPr lang="en-US" altLang="ko-KR" sz="1400" kern="0" dirty="0">
                <a:solidFill>
                  <a:schemeClr val="tx1"/>
                </a:solidFill>
                <a:latin typeface="+mn-ea"/>
                <a:ea typeface="+mn-ea"/>
              </a:rPr>
              <a:t>Electronics </a:t>
            </a:r>
            <a:r>
              <a:rPr lang="ko-KR" altLang="en-US" sz="1400" kern="0" dirty="0">
                <a:solidFill>
                  <a:schemeClr val="tx1"/>
                </a:solidFill>
                <a:latin typeface="+mn-ea"/>
                <a:ea typeface="+mn-ea"/>
              </a:rPr>
              <a:t>저널의 논문에 따르면</a:t>
            </a:r>
            <a:r>
              <a:rPr lang="en-US" altLang="ko-KR" sz="1400" kern="0" dirty="0">
                <a:solidFill>
                  <a:schemeClr val="tx1"/>
                </a:solidFill>
                <a:latin typeface="+mn-ea"/>
                <a:ea typeface="+mn-ea"/>
              </a:rPr>
              <a:t>, SMT </a:t>
            </a:r>
            <a:r>
              <a:rPr lang="ko-KR" altLang="en-US" sz="1400" kern="0" dirty="0">
                <a:solidFill>
                  <a:schemeClr val="tx1"/>
                </a:solidFill>
                <a:latin typeface="+mn-ea"/>
                <a:ea typeface="+mn-ea"/>
              </a:rPr>
              <a:t>공정</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자동차 부품 검사</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식품 품질 관리 등 다양한 분야에서 해당 기술이 연구되고 있다</a:t>
            </a:r>
            <a:r>
              <a:rPr lang="en-US" altLang="ko-KR" sz="1400" kern="0" dirty="0">
                <a:solidFill>
                  <a:schemeClr val="tx1"/>
                </a:solidFill>
                <a:latin typeface="+mn-ea"/>
                <a:ea typeface="+mn-ea"/>
              </a:rPr>
              <a:t>. [4]</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본 연구의 목적은 최신 </a:t>
            </a:r>
            <a:r>
              <a:rPr lang="en-US" altLang="ko-KR" sz="1400" kern="0" dirty="0">
                <a:solidFill>
                  <a:schemeClr val="tx1"/>
                </a:solidFill>
                <a:latin typeface="+mn-ea"/>
                <a:ea typeface="+mn-ea"/>
              </a:rPr>
              <a:t>YOLO </a:t>
            </a:r>
            <a:r>
              <a:rPr lang="ko-KR" altLang="en-US" sz="1400" kern="0" dirty="0">
                <a:solidFill>
                  <a:schemeClr val="tx1"/>
                </a:solidFill>
                <a:latin typeface="+mn-ea"/>
                <a:ea typeface="+mn-ea"/>
              </a:rPr>
              <a:t>시리즈 중 하나인 </a:t>
            </a:r>
            <a:r>
              <a:rPr lang="en-US" altLang="ko-KR" sz="1400" kern="0" dirty="0">
                <a:solidFill>
                  <a:schemeClr val="tx1"/>
                </a:solidFill>
                <a:latin typeface="+mn-ea"/>
                <a:ea typeface="+mn-ea"/>
              </a:rPr>
              <a:t>YOLOv11</a:t>
            </a:r>
            <a:r>
              <a:rPr lang="ko-KR" altLang="en-US" sz="1400" kern="0" dirty="0">
                <a:solidFill>
                  <a:schemeClr val="tx1"/>
                </a:solidFill>
                <a:latin typeface="+mn-ea"/>
                <a:ea typeface="+mn-ea"/>
              </a:rPr>
              <a:t>을 활용하여 </a:t>
            </a:r>
            <a:r>
              <a:rPr lang="en-US" altLang="ko-KR" sz="1400" kern="0" dirty="0">
                <a:solidFill>
                  <a:schemeClr val="tx1"/>
                </a:solidFill>
                <a:latin typeface="+mn-ea"/>
                <a:ea typeface="+mn-ea"/>
              </a:rPr>
              <a:t>SMT </a:t>
            </a:r>
            <a:r>
              <a:rPr lang="ko-KR" altLang="en-US" sz="1400" kern="0" dirty="0">
                <a:solidFill>
                  <a:schemeClr val="tx1"/>
                </a:solidFill>
                <a:latin typeface="+mn-ea"/>
                <a:ea typeface="+mn-ea"/>
              </a:rPr>
              <a:t>공정의 주요 불량 유형을 자동으로 검출할 수 있는 딥러닝 모델을 구현하고</a:t>
            </a:r>
            <a:r>
              <a:rPr lang="en-US" altLang="ko-KR" sz="1400" kern="0" dirty="0">
                <a:solidFill>
                  <a:schemeClr val="tx1"/>
                </a:solidFill>
                <a:latin typeface="+mn-ea"/>
                <a:ea typeface="+mn-ea"/>
              </a:rPr>
              <a:t>, </a:t>
            </a:r>
            <a:r>
              <a:rPr lang="ko-KR" altLang="en-US" sz="1400" kern="0" dirty="0">
                <a:solidFill>
                  <a:schemeClr val="tx1"/>
                </a:solidFill>
                <a:latin typeface="+mn-ea"/>
                <a:ea typeface="+mn-ea"/>
              </a:rPr>
              <a:t>해당 모델의 성능을 평가하는 것임</a:t>
            </a:r>
            <a:endParaRPr lang="en-US" altLang="ko-KR" sz="1400" kern="0" dirty="0">
              <a:solidFill>
                <a:schemeClr val="tx1"/>
              </a:solidFill>
              <a:latin typeface="+mn-ea"/>
              <a:ea typeface="+mn-ea"/>
            </a:endParaRPr>
          </a:p>
        </p:txBody>
      </p:sp>
      <p:sp>
        <p:nvSpPr>
          <p:cNvPr id="2" name="제목 1">
            <a:extLst>
              <a:ext uri="{FF2B5EF4-FFF2-40B4-BE49-F238E27FC236}">
                <a16:creationId xmlns:a16="http://schemas.microsoft.com/office/drawing/2014/main" id="{FD8BB1B3-EBB4-0694-EA33-0C81018D6917}"/>
              </a:ext>
            </a:extLst>
          </p:cNvPr>
          <p:cNvSpPr>
            <a:spLocks noGrp="1"/>
          </p:cNvSpPr>
          <p:nvPr>
            <p:ph type="title"/>
          </p:nvPr>
        </p:nvSpPr>
        <p:spPr/>
        <p:txBody>
          <a:bodyPr/>
          <a:lstStyle/>
          <a:p>
            <a:r>
              <a:rPr lang="ko-KR" altLang="en-US" dirty="0"/>
              <a:t>프로젝트 </a:t>
            </a:r>
            <a:r>
              <a:rPr lang="en-US" altLang="ko-KR" dirty="0"/>
              <a:t>#1 </a:t>
            </a:r>
            <a:r>
              <a:rPr lang="ko-KR" altLang="en-US" dirty="0"/>
              <a:t>개요</a:t>
            </a:r>
          </a:p>
        </p:txBody>
      </p:sp>
      <p:sp>
        <p:nvSpPr>
          <p:cNvPr id="3" name="직사각형 2">
            <a:extLst>
              <a:ext uri="{FF2B5EF4-FFF2-40B4-BE49-F238E27FC236}">
                <a16:creationId xmlns:a16="http://schemas.microsoft.com/office/drawing/2014/main" id="{508CF0B9-793F-4ACA-E87A-644D027FAABF}"/>
              </a:ext>
            </a:extLst>
          </p:cNvPr>
          <p:cNvSpPr/>
          <p:nvPr/>
        </p:nvSpPr>
        <p:spPr bwMode="auto">
          <a:xfrm>
            <a:off x="748275" y="1578798"/>
            <a:ext cx="7650085" cy="53640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600" dirty="0">
                <a:solidFill>
                  <a:srgbClr val="0033CC"/>
                </a:solidFill>
                <a:latin typeface="Arial" charset="0"/>
              </a:rPr>
              <a:t>SMT </a:t>
            </a:r>
            <a:r>
              <a:rPr lang="ko-KR" altLang="en-US" sz="1600" dirty="0">
                <a:solidFill>
                  <a:srgbClr val="0033CC"/>
                </a:solidFill>
                <a:latin typeface="Arial" charset="0"/>
              </a:rPr>
              <a:t>공정의 주요 불량 검출을 위한 딥러닝 방법 연구</a:t>
            </a:r>
            <a:endParaRPr kumimoji="0" lang="ko-KR" altLang="en-US" sz="1600" b="0" i="0" u="none" strike="noStrike" cap="none" normalizeH="0" baseline="0" dirty="0">
              <a:ln>
                <a:noFill/>
              </a:ln>
              <a:solidFill>
                <a:srgbClr val="0033CC"/>
              </a:solidFill>
              <a:effectLst/>
              <a:latin typeface="Arial" charset="0"/>
            </a:endParaRPr>
          </a:p>
        </p:txBody>
      </p:sp>
    </p:spTree>
    <p:extLst>
      <p:ext uri="{BB962C8B-B14F-4D97-AF65-F5344CB8AC3E}">
        <p14:creationId xmlns:p14="http://schemas.microsoft.com/office/powerpoint/2010/main" val="181766162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0A5F2-7333-2989-E46D-29A50FA32868}"/>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0F5F631E-60A0-8C05-A9CF-FE833ECC8C9C}"/>
              </a:ext>
            </a:extLst>
          </p:cNvPr>
          <p:cNvSpPr txBox="1">
            <a:spLocks noChangeArrowheads="1"/>
          </p:cNvSpPr>
          <p:nvPr/>
        </p:nvSpPr>
        <p:spPr bwMode="auto">
          <a:xfrm>
            <a:off x="400012" y="1088974"/>
            <a:ext cx="8312034" cy="320409"/>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선정 논문</a:t>
            </a:r>
            <a:endParaRPr lang="en-US" altLang="ko-KR" kern="0" dirty="0">
              <a:solidFill>
                <a:srgbClr val="0033CC"/>
              </a:solidFill>
              <a:latin typeface="+mn-ea"/>
              <a:ea typeface="+mn-ea"/>
            </a:endParaRPr>
          </a:p>
        </p:txBody>
      </p:sp>
      <p:sp>
        <p:nvSpPr>
          <p:cNvPr id="2" name="제목 1">
            <a:extLst>
              <a:ext uri="{FF2B5EF4-FFF2-40B4-BE49-F238E27FC236}">
                <a16:creationId xmlns:a16="http://schemas.microsoft.com/office/drawing/2014/main" id="{3B25FF8C-6426-1564-3CD2-9A95BB71F789}"/>
              </a:ext>
            </a:extLst>
          </p:cNvPr>
          <p:cNvSpPr>
            <a:spLocks noGrp="1"/>
          </p:cNvSpPr>
          <p:nvPr>
            <p:ph type="title"/>
          </p:nvPr>
        </p:nvSpPr>
        <p:spPr/>
        <p:txBody>
          <a:bodyPr/>
          <a:lstStyle/>
          <a:p>
            <a:r>
              <a:rPr lang="ko-KR" altLang="en-US" dirty="0"/>
              <a:t>프로젝트 </a:t>
            </a:r>
            <a:r>
              <a:rPr lang="en-US" altLang="ko-KR" dirty="0"/>
              <a:t>#1 </a:t>
            </a:r>
            <a:r>
              <a:rPr lang="ko-KR" altLang="en-US" dirty="0"/>
              <a:t>개요</a:t>
            </a:r>
          </a:p>
        </p:txBody>
      </p:sp>
      <p:graphicFrame>
        <p:nvGraphicFramePr>
          <p:cNvPr id="4" name="표 3">
            <a:extLst>
              <a:ext uri="{FF2B5EF4-FFF2-40B4-BE49-F238E27FC236}">
                <a16:creationId xmlns:a16="http://schemas.microsoft.com/office/drawing/2014/main" id="{BB8F3DBF-004E-4701-0AE5-0DCDC650AA26}"/>
              </a:ext>
            </a:extLst>
          </p:cNvPr>
          <p:cNvGraphicFramePr>
            <a:graphicFrameLocks noGrp="1"/>
          </p:cNvGraphicFramePr>
          <p:nvPr/>
        </p:nvGraphicFramePr>
        <p:xfrm>
          <a:off x="557814" y="1564144"/>
          <a:ext cx="8100090" cy="2048972"/>
        </p:xfrm>
        <a:graphic>
          <a:graphicData uri="http://schemas.openxmlformats.org/drawingml/2006/table">
            <a:tbl>
              <a:tblPr firstRow="1" bandRow="1">
                <a:tableStyleId>{5940675A-B579-460E-94D1-54222C63F5DA}</a:tableStyleId>
              </a:tblPr>
              <a:tblGrid>
                <a:gridCol w="1674160">
                  <a:extLst>
                    <a:ext uri="{9D8B030D-6E8A-4147-A177-3AD203B41FA5}">
                      <a16:colId xmlns:a16="http://schemas.microsoft.com/office/drawing/2014/main" val="4170148597"/>
                    </a:ext>
                  </a:extLst>
                </a:gridCol>
                <a:gridCol w="6425930">
                  <a:extLst>
                    <a:ext uri="{9D8B030D-6E8A-4147-A177-3AD203B41FA5}">
                      <a16:colId xmlns:a16="http://schemas.microsoft.com/office/drawing/2014/main" val="974918593"/>
                    </a:ext>
                  </a:extLst>
                </a:gridCol>
              </a:tblGrid>
              <a:tr h="399646">
                <a:tc>
                  <a:txBody>
                    <a:bodyPr/>
                    <a:lstStyle/>
                    <a:p>
                      <a:pPr algn="ctr" latinLnBrk="1"/>
                      <a:r>
                        <a:rPr lang="ko-KR" altLang="en-US" sz="1400" b="1" dirty="0">
                          <a:solidFill>
                            <a:schemeClr val="bg1"/>
                          </a:solidFill>
                          <a:latin typeface="+mn-ea"/>
                          <a:ea typeface="+mn-ea"/>
                        </a:rPr>
                        <a:t>논문 제목</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2275E"/>
                    </a:solidFill>
                  </a:tcPr>
                </a:tc>
                <a:tc>
                  <a:txBody>
                    <a:bodyPr/>
                    <a:lstStyle/>
                    <a:p>
                      <a:pPr algn="ctr" latinLnBrk="1"/>
                      <a:r>
                        <a:rPr lang="en-US" altLang="ko-KR" sz="1400" dirty="0">
                          <a:latin typeface="+mn-ea"/>
                          <a:ea typeface="+mn-ea"/>
                        </a:rPr>
                        <a:t>A deep context learning based PCB defect detection model with anomalous trend alarming system</a:t>
                      </a:r>
                    </a:p>
                    <a:p>
                      <a:pPr algn="ctr" latinLnBrk="1"/>
                      <a:r>
                        <a:rPr lang="en-US" altLang="ko-KR" sz="1400" dirty="0">
                          <a:latin typeface="+mn-ea"/>
                          <a:ea typeface="+mn-ea"/>
                        </a:rPr>
                        <a:t>(</a:t>
                      </a:r>
                      <a:r>
                        <a:rPr lang="ko-KR" altLang="en-US" sz="1400" dirty="0">
                          <a:latin typeface="+mn-ea"/>
                          <a:ea typeface="+mn-ea"/>
                        </a:rPr>
                        <a:t>이상 징후 알람 시스템을 갖춘 심층 </a:t>
                      </a:r>
                      <a:r>
                        <a:rPr lang="en-US" altLang="ko-KR" sz="1400" dirty="0">
                          <a:latin typeface="+mn-ea"/>
                          <a:ea typeface="+mn-ea"/>
                        </a:rPr>
                        <a:t>context </a:t>
                      </a:r>
                      <a:r>
                        <a:rPr lang="ko-KR" altLang="en-US" sz="1400" dirty="0">
                          <a:latin typeface="+mn-ea"/>
                          <a:ea typeface="+mn-ea"/>
                        </a:rPr>
                        <a:t>학습 기반의</a:t>
                      </a:r>
                      <a:r>
                        <a:rPr lang="en-US" altLang="ko-KR" sz="1400" dirty="0">
                          <a:latin typeface="+mn-ea"/>
                          <a:ea typeface="+mn-ea"/>
                        </a:rPr>
                        <a:t>PCB </a:t>
                      </a:r>
                      <a:r>
                        <a:rPr lang="ko-KR" altLang="en-US" sz="1400" dirty="0">
                          <a:latin typeface="+mn-ea"/>
                          <a:ea typeface="+mn-ea"/>
                        </a:rPr>
                        <a:t>결함 탐지 모델</a:t>
                      </a:r>
                      <a:r>
                        <a:rPr lang="en-US" altLang="ko-KR" sz="1400" dirty="0">
                          <a:latin typeface="+mn-ea"/>
                          <a:ea typeface="+mn-ea"/>
                        </a:rPr>
                        <a:t>)</a:t>
                      </a:r>
                      <a:endParaRPr lang="ko-KR" altLang="en-US" sz="1400" dirty="0">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BF5"/>
                    </a:solidFill>
                  </a:tcPr>
                </a:tc>
                <a:extLst>
                  <a:ext uri="{0D108BD9-81ED-4DB2-BD59-A6C34878D82A}">
                    <a16:rowId xmlns:a16="http://schemas.microsoft.com/office/drawing/2014/main" val="1345087363"/>
                  </a:ext>
                </a:extLst>
              </a:tr>
              <a:tr h="399646">
                <a:tc>
                  <a:txBody>
                    <a:bodyPr/>
                    <a:lstStyle/>
                    <a:p>
                      <a:pPr algn="ctr" latinLnBrk="1"/>
                      <a:r>
                        <a:rPr lang="ko-KR" altLang="en-US" sz="1400" b="1" dirty="0">
                          <a:solidFill>
                            <a:schemeClr val="bg1"/>
                          </a:solidFill>
                          <a:latin typeface="+mn-ea"/>
                          <a:ea typeface="+mn-ea"/>
                        </a:rPr>
                        <a:t>출판사</a:t>
                      </a:r>
                      <a:r>
                        <a:rPr lang="en-US" altLang="ko-KR" sz="1400" b="1" dirty="0">
                          <a:solidFill>
                            <a:schemeClr val="bg1"/>
                          </a:solidFill>
                          <a:latin typeface="+mn-ea"/>
                          <a:ea typeface="+mn-ea"/>
                        </a:rPr>
                        <a:t>/</a:t>
                      </a:r>
                      <a:r>
                        <a:rPr lang="ko-KR" altLang="en-US" sz="1400" b="1" dirty="0">
                          <a:solidFill>
                            <a:schemeClr val="bg1"/>
                          </a:solidFill>
                          <a:latin typeface="+mn-ea"/>
                          <a:ea typeface="+mn-ea"/>
                        </a:rPr>
                        <a:t>저널</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2275E"/>
                    </a:solidFill>
                  </a:tcPr>
                </a:tc>
                <a:tc>
                  <a:txBody>
                    <a:bodyPr/>
                    <a:lstStyle/>
                    <a:p>
                      <a:pPr algn="ctr" latinLnBrk="1"/>
                      <a:r>
                        <a:rPr lang="en-US" altLang="ko-KR" sz="1662" b="0" i="0" kern="1200" dirty="0">
                          <a:solidFill>
                            <a:schemeClr val="tx1"/>
                          </a:solidFill>
                          <a:effectLst/>
                          <a:latin typeface="+mn-lt"/>
                          <a:ea typeface="+mn-ea"/>
                          <a:cs typeface="+mn-cs"/>
                        </a:rPr>
                        <a:t>Results in Engineering (ELSEVIER-</a:t>
                      </a:r>
                      <a:r>
                        <a:rPr lang="ko-KR" altLang="en-US" sz="1662" b="0" i="0" kern="1200" dirty="0" err="1">
                          <a:solidFill>
                            <a:schemeClr val="tx1"/>
                          </a:solidFill>
                          <a:effectLst/>
                          <a:latin typeface="+mn-lt"/>
                          <a:ea typeface="+mn-ea"/>
                          <a:cs typeface="+mn-cs"/>
                        </a:rPr>
                        <a:t>엘스비어</a:t>
                      </a:r>
                      <a:r>
                        <a:rPr lang="en-US" altLang="ko-KR" sz="1662" b="0" i="0" kern="1200" dirty="0">
                          <a:solidFill>
                            <a:schemeClr val="tx1"/>
                          </a:solidFill>
                          <a:effectLst/>
                          <a:latin typeface="+mn-lt"/>
                          <a:ea typeface="+mn-ea"/>
                          <a:cs typeface="+mn-cs"/>
                        </a:rPr>
                        <a:t>)</a:t>
                      </a:r>
                      <a:endParaRPr lang="ko-KR" altLang="en-US" sz="1400" dirty="0">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BF5"/>
                    </a:solidFill>
                  </a:tcPr>
                </a:tc>
                <a:extLst>
                  <a:ext uri="{0D108BD9-81ED-4DB2-BD59-A6C34878D82A}">
                    <a16:rowId xmlns:a16="http://schemas.microsoft.com/office/drawing/2014/main" val="889112152"/>
                  </a:ext>
                </a:extLst>
              </a:tr>
              <a:tr h="399646">
                <a:tc>
                  <a:txBody>
                    <a:bodyPr/>
                    <a:lstStyle/>
                    <a:p>
                      <a:pPr algn="ctr" latinLnBrk="1"/>
                      <a:r>
                        <a:rPr lang="en-US" altLang="ko-KR" sz="1400" b="1" dirty="0">
                          <a:solidFill>
                            <a:schemeClr val="bg1"/>
                          </a:solidFill>
                          <a:latin typeface="+mn-ea"/>
                          <a:ea typeface="+mn-ea"/>
                        </a:rPr>
                        <a:t>IF/JCR</a:t>
                      </a:r>
                      <a:endParaRPr lang="ko-KR" altLang="en-US" sz="1400" b="1" dirty="0">
                        <a:solidFill>
                          <a:schemeClr val="bg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2275E"/>
                    </a:solidFill>
                  </a:tcPr>
                </a:tc>
                <a:tc>
                  <a:txBody>
                    <a:bodyPr/>
                    <a:lstStyle/>
                    <a:p>
                      <a:pPr algn="ctr" latinLnBrk="1"/>
                      <a:r>
                        <a:rPr lang="en-US" altLang="ko-KR" sz="1400" dirty="0">
                          <a:latin typeface="+mn-ea"/>
                          <a:ea typeface="+mn-ea"/>
                        </a:rPr>
                        <a:t>IF(Result in Engineering) : 6.0 / </a:t>
                      </a:r>
                    </a:p>
                    <a:p>
                      <a:pPr algn="ctr" latinLnBrk="1"/>
                      <a:r>
                        <a:rPr lang="ko-KR" altLang="en-US" sz="1400" dirty="0"/>
                        <a:t>공학 전반</a:t>
                      </a:r>
                      <a:r>
                        <a:rPr lang="en-US" altLang="ko-KR" sz="1400" dirty="0"/>
                        <a:t>(Engineering, Multidisciplinary) </a:t>
                      </a:r>
                      <a:r>
                        <a:rPr lang="ko-KR" altLang="en-US" sz="1400" dirty="0"/>
                        <a:t>분야에서 </a:t>
                      </a:r>
                      <a:r>
                        <a:rPr lang="en-US" altLang="ko-KR" sz="1400" b="1" dirty="0"/>
                        <a:t>Q1</a:t>
                      </a:r>
                      <a:r>
                        <a:rPr lang="ko-KR" altLang="en-US" sz="1400" b="0" dirty="0"/>
                        <a:t>에 해당</a:t>
                      </a:r>
                      <a:endParaRPr lang="ko-KR" altLang="en-US" sz="1400" b="0" dirty="0">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BF5"/>
                    </a:solidFill>
                  </a:tcPr>
                </a:tc>
                <a:extLst>
                  <a:ext uri="{0D108BD9-81ED-4DB2-BD59-A6C34878D82A}">
                    <a16:rowId xmlns:a16="http://schemas.microsoft.com/office/drawing/2014/main" val="2076311154"/>
                  </a:ext>
                </a:extLst>
              </a:tr>
              <a:tr h="399646">
                <a:tc>
                  <a:txBody>
                    <a:bodyPr/>
                    <a:lstStyle/>
                    <a:p>
                      <a:pPr algn="ctr" latinLnBrk="1"/>
                      <a:r>
                        <a:rPr lang="ko-KR" altLang="en-US" sz="1400" b="1" dirty="0">
                          <a:solidFill>
                            <a:schemeClr val="bg1"/>
                          </a:solidFill>
                          <a:latin typeface="+mn-ea"/>
                          <a:ea typeface="+mn-ea"/>
                        </a:rPr>
                        <a:t>인용횟수</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2275E"/>
                    </a:solidFill>
                  </a:tcPr>
                </a:tc>
                <a:tc>
                  <a:txBody>
                    <a:bodyPr/>
                    <a:lstStyle/>
                    <a:p>
                      <a:pPr algn="ctr" latinLnBrk="1"/>
                      <a:r>
                        <a:rPr lang="en-US" altLang="ko-KR" sz="1400" dirty="0">
                          <a:latin typeface="+mn-ea"/>
                          <a:ea typeface="+mn-ea"/>
                        </a:rPr>
                        <a:t>47</a:t>
                      </a:r>
                      <a:r>
                        <a:rPr lang="ko-KR" altLang="en-US" sz="1400" dirty="0">
                          <a:latin typeface="+mn-ea"/>
                          <a:ea typeface="+mn-ea"/>
                        </a:rPr>
                        <a:t>회</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BF5"/>
                    </a:solidFill>
                  </a:tcPr>
                </a:tc>
                <a:extLst>
                  <a:ext uri="{0D108BD9-81ED-4DB2-BD59-A6C34878D82A}">
                    <a16:rowId xmlns:a16="http://schemas.microsoft.com/office/drawing/2014/main" val="1819723098"/>
                  </a:ext>
                </a:extLst>
              </a:tr>
            </a:tbl>
          </a:graphicData>
        </a:graphic>
      </p:graphicFrame>
      <p:sp>
        <p:nvSpPr>
          <p:cNvPr id="5" name="Rectangle 3">
            <a:extLst>
              <a:ext uri="{FF2B5EF4-FFF2-40B4-BE49-F238E27FC236}">
                <a16:creationId xmlns:a16="http://schemas.microsoft.com/office/drawing/2014/main" id="{06BAFE4B-2AC4-3602-D7D6-B9140FE73E76}"/>
              </a:ext>
            </a:extLst>
          </p:cNvPr>
          <p:cNvSpPr txBox="1">
            <a:spLocks noChangeArrowheads="1"/>
          </p:cNvSpPr>
          <p:nvPr/>
        </p:nvSpPr>
        <p:spPr bwMode="auto">
          <a:xfrm>
            <a:off x="400012" y="3677428"/>
            <a:ext cx="8312034" cy="320409"/>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팀 구성원 소개 및 역할분담</a:t>
            </a:r>
            <a:endParaRPr lang="en-US" altLang="ko-KR" kern="0" dirty="0">
              <a:solidFill>
                <a:srgbClr val="0033CC"/>
              </a:solidFill>
              <a:latin typeface="+mn-ea"/>
              <a:ea typeface="+mn-ea"/>
            </a:endParaRPr>
          </a:p>
        </p:txBody>
      </p:sp>
      <p:graphicFrame>
        <p:nvGraphicFramePr>
          <p:cNvPr id="8" name="표 7">
            <a:extLst>
              <a:ext uri="{FF2B5EF4-FFF2-40B4-BE49-F238E27FC236}">
                <a16:creationId xmlns:a16="http://schemas.microsoft.com/office/drawing/2014/main" id="{2C857B6F-F7AE-112C-B57B-241477F18A08}"/>
              </a:ext>
            </a:extLst>
          </p:cNvPr>
          <p:cNvGraphicFramePr>
            <a:graphicFrameLocks noGrp="1"/>
          </p:cNvGraphicFramePr>
          <p:nvPr/>
        </p:nvGraphicFramePr>
        <p:xfrm>
          <a:off x="557814" y="4129070"/>
          <a:ext cx="8100092" cy="1598584"/>
        </p:xfrm>
        <a:graphic>
          <a:graphicData uri="http://schemas.openxmlformats.org/drawingml/2006/table">
            <a:tbl>
              <a:tblPr firstRow="1" bandRow="1">
                <a:tableStyleId>{5940675A-B579-460E-94D1-54222C63F5DA}</a:tableStyleId>
              </a:tblPr>
              <a:tblGrid>
                <a:gridCol w="2025023">
                  <a:extLst>
                    <a:ext uri="{9D8B030D-6E8A-4147-A177-3AD203B41FA5}">
                      <a16:colId xmlns:a16="http://schemas.microsoft.com/office/drawing/2014/main" val="4170148597"/>
                    </a:ext>
                  </a:extLst>
                </a:gridCol>
                <a:gridCol w="2025023">
                  <a:extLst>
                    <a:ext uri="{9D8B030D-6E8A-4147-A177-3AD203B41FA5}">
                      <a16:colId xmlns:a16="http://schemas.microsoft.com/office/drawing/2014/main" val="974918593"/>
                    </a:ext>
                  </a:extLst>
                </a:gridCol>
                <a:gridCol w="2025023">
                  <a:extLst>
                    <a:ext uri="{9D8B030D-6E8A-4147-A177-3AD203B41FA5}">
                      <a16:colId xmlns:a16="http://schemas.microsoft.com/office/drawing/2014/main" val="1175147742"/>
                    </a:ext>
                  </a:extLst>
                </a:gridCol>
                <a:gridCol w="2025023">
                  <a:extLst>
                    <a:ext uri="{9D8B030D-6E8A-4147-A177-3AD203B41FA5}">
                      <a16:colId xmlns:a16="http://schemas.microsoft.com/office/drawing/2014/main" val="165681411"/>
                    </a:ext>
                  </a:extLst>
                </a:gridCol>
              </a:tblGrid>
              <a:tr h="399646">
                <a:tc>
                  <a:txBody>
                    <a:bodyPr/>
                    <a:lstStyle/>
                    <a:p>
                      <a:pPr algn="ctr" latinLnBrk="1"/>
                      <a:r>
                        <a:rPr lang="ko-KR" altLang="en-US" sz="1400" b="1" dirty="0">
                          <a:solidFill>
                            <a:schemeClr val="bg1"/>
                          </a:solidFill>
                          <a:latin typeface="+mn-ea"/>
                          <a:ea typeface="+mn-ea"/>
                        </a:rPr>
                        <a:t>이름</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2275E"/>
                    </a:solidFill>
                  </a:tcPr>
                </a:tc>
                <a:tc>
                  <a:txBody>
                    <a:bodyPr/>
                    <a:lstStyle/>
                    <a:p>
                      <a:pPr algn="ctr" latinLnBrk="1"/>
                      <a:r>
                        <a:rPr lang="ko-KR" altLang="en-US" sz="1400" b="1" dirty="0">
                          <a:solidFill>
                            <a:schemeClr val="bg1"/>
                          </a:solidFill>
                          <a:latin typeface="+mn-ea"/>
                          <a:ea typeface="+mn-ea"/>
                        </a:rPr>
                        <a:t>소속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2275E"/>
                    </a:solidFill>
                  </a:tcPr>
                </a:tc>
                <a:tc>
                  <a:txBody>
                    <a:bodyPr/>
                    <a:lstStyle/>
                    <a:p>
                      <a:pPr algn="ctr" latinLnBrk="1"/>
                      <a:r>
                        <a:rPr lang="ko-KR" altLang="en-US" sz="1400" b="1" dirty="0">
                          <a:solidFill>
                            <a:schemeClr val="bg1"/>
                          </a:solidFill>
                          <a:latin typeface="+mn-ea"/>
                          <a:ea typeface="+mn-ea"/>
                        </a:rPr>
                        <a:t>직위</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2275E"/>
                    </a:solidFill>
                  </a:tcPr>
                </a:tc>
                <a:tc>
                  <a:txBody>
                    <a:bodyPr/>
                    <a:lstStyle/>
                    <a:p>
                      <a:pPr algn="ctr" latinLnBrk="1"/>
                      <a:r>
                        <a:rPr lang="ko-KR" altLang="en-US" sz="1400" b="1" dirty="0">
                          <a:solidFill>
                            <a:schemeClr val="bg1"/>
                          </a:solidFill>
                          <a:latin typeface="+mn-ea"/>
                          <a:ea typeface="+mn-ea"/>
                        </a:rPr>
                        <a:t>역할</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2275E"/>
                    </a:solidFill>
                  </a:tcPr>
                </a:tc>
                <a:extLst>
                  <a:ext uri="{0D108BD9-81ED-4DB2-BD59-A6C34878D82A}">
                    <a16:rowId xmlns:a16="http://schemas.microsoft.com/office/drawing/2014/main" val="1345087363"/>
                  </a:ext>
                </a:extLst>
              </a:tr>
              <a:tr h="399646">
                <a:tc>
                  <a:txBody>
                    <a:bodyPr/>
                    <a:lstStyle/>
                    <a:p>
                      <a:pPr algn="ctr" latinLnBrk="1"/>
                      <a:r>
                        <a:rPr lang="ko-KR" altLang="en-US" sz="1400" b="1" dirty="0" err="1">
                          <a:solidFill>
                            <a:schemeClr val="tx1"/>
                          </a:solidFill>
                          <a:latin typeface="+mn-ea"/>
                          <a:ea typeface="+mn-ea"/>
                        </a:rPr>
                        <a:t>김연지</a:t>
                      </a:r>
                      <a:endParaRPr lang="ko-KR" altLang="en-US" sz="1400" b="1" dirty="0">
                        <a:solidFill>
                          <a:schemeClr val="tx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BF5"/>
                    </a:solidFill>
                  </a:tcPr>
                </a:tc>
                <a:tc>
                  <a:txBody>
                    <a:bodyPr/>
                    <a:lstStyle/>
                    <a:p>
                      <a:pPr algn="ctr" latinLnBrk="1"/>
                      <a:r>
                        <a:rPr lang="ko-KR" altLang="en-US" sz="1400" dirty="0">
                          <a:solidFill>
                            <a:schemeClr val="tx1"/>
                          </a:solidFill>
                          <a:latin typeface="+mn-ea"/>
                          <a:ea typeface="+mn-ea"/>
                        </a:rPr>
                        <a:t>㈜</a:t>
                      </a:r>
                      <a:r>
                        <a:rPr lang="ko-KR" altLang="en-US" sz="1400" dirty="0" err="1">
                          <a:solidFill>
                            <a:schemeClr val="tx1"/>
                          </a:solidFill>
                          <a:latin typeface="+mn-ea"/>
                          <a:ea typeface="+mn-ea"/>
                        </a:rPr>
                        <a:t>비즈포스</a:t>
                      </a:r>
                      <a:endParaRPr lang="ko-KR" altLang="en-US" sz="1400" dirty="0">
                        <a:solidFill>
                          <a:schemeClr val="tx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BF5"/>
                    </a:solidFill>
                  </a:tcPr>
                </a:tc>
                <a:tc>
                  <a:txBody>
                    <a:bodyPr/>
                    <a:lstStyle/>
                    <a:p>
                      <a:pPr algn="ctr" latinLnBrk="1"/>
                      <a:r>
                        <a:rPr lang="ko-KR" altLang="en-US" sz="1400" dirty="0">
                          <a:solidFill>
                            <a:schemeClr val="tx1"/>
                          </a:solidFill>
                          <a:latin typeface="+mn-ea"/>
                          <a:ea typeface="+mn-ea"/>
                        </a:rPr>
                        <a:t>기획이사</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BF5"/>
                    </a:solidFill>
                  </a:tcPr>
                </a:tc>
                <a:tc>
                  <a:txBody>
                    <a:bodyPr/>
                    <a:lstStyle/>
                    <a:p>
                      <a:pPr algn="ctr" latinLnBrk="1"/>
                      <a:r>
                        <a:rPr lang="ko-KR" altLang="en-US" sz="1400" dirty="0">
                          <a:solidFill>
                            <a:schemeClr val="tx1"/>
                          </a:solidFill>
                          <a:latin typeface="+mn-ea"/>
                          <a:ea typeface="+mn-ea"/>
                        </a:rPr>
                        <a:t>자료작성</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BF5"/>
                    </a:solidFill>
                  </a:tcPr>
                </a:tc>
                <a:extLst>
                  <a:ext uri="{0D108BD9-81ED-4DB2-BD59-A6C34878D82A}">
                    <a16:rowId xmlns:a16="http://schemas.microsoft.com/office/drawing/2014/main" val="889112152"/>
                  </a:ext>
                </a:extLst>
              </a:tr>
              <a:tr h="399646">
                <a:tc>
                  <a:txBody>
                    <a:bodyPr/>
                    <a:lstStyle/>
                    <a:p>
                      <a:pPr algn="ctr" latinLnBrk="1"/>
                      <a:r>
                        <a:rPr lang="ko-KR" altLang="en-US" sz="1400" b="1" dirty="0">
                          <a:solidFill>
                            <a:schemeClr val="tx1"/>
                          </a:solidFill>
                          <a:latin typeface="+mn-ea"/>
                          <a:ea typeface="+mn-ea"/>
                        </a:rPr>
                        <a:t>장욱진</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BF5"/>
                    </a:solidFill>
                  </a:tcPr>
                </a:tc>
                <a:tc>
                  <a:txBody>
                    <a:bodyPr/>
                    <a:lstStyle/>
                    <a:p>
                      <a:pPr algn="ctr" latinLnBrk="1"/>
                      <a:r>
                        <a:rPr lang="ko-KR" altLang="en-US" sz="1400" dirty="0">
                          <a:solidFill>
                            <a:schemeClr val="tx1"/>
                          </a:solidFill>
                          <a:latin typeface="+mn-ea"/>
                          <a:ea typeface="+mn-ea"/>
                        </a:rPr>
                        <a:t>㈜</a:t>
                      </a:r>
                      <a:r>
                        <a:rPr lang="ko-KR" altLang="en-US" sz="1400" dirty="0" err="1">
                          <a:solidFill>
                            <a:schemeClr val="tx1"/>
                          </a:solidFill>
                          <a:latin typeface="+mn-ea"/>
                          <a:ea typeface="+mn-ea"/>
                        </a:rPr>
                        <a:t>아이팝</a:t>
                      </a:r>
                      <a:endParaRPr lang="ko-KR" altLang="en-US" sz="1400" dirty="0">
                        <a:solidFill>
                          <a:schemeClr val="tx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BF5"/>
                    </a:solidFill>
                  </a:tcPr>
                </a:tc>
                <a:tc>
                  <a:txBody>
                    <a:bodyPr/>
                    <a:lstStyle/>
                    <a:p>
                      <a:pPr algn="ctr" latinLnBrk="1"/>
                      <a:r>
                        <a:rPr lang="ko-KR" altLang="en-US" sz="1400" dirty="0">
                          <a:solidFill>
                            <a:schemeClr val="tx1"/>
                          </a:solidFill>
                          <a:latin typeface="+mn-ea"/>
                          <a:ea typeface="+mn-ea"/>
                        </a:rPr>
                        <a:t>선임연구원</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BF5"/>
                    </a:solidFill>
                  </a:tcPr>
                </a:tc>
                <a:tc>
                  <a:txBody>
                    <a:bodyPr/>
                    <a:lstStyle/>
                    <a:p>
                      <a:pPr algn="ctr" latinLnBrk="1"/>
                      <a:r>
                        <a:rPr lang="ko-KR" altLang="en-US" sz="1400" dirty="0">
                          <a:solidFill>
                            <a:schemeClr val="tx1"/>
                          </a:solidFill>
                          <a:latin typeface="+mn-ea"/>
                          <a:ea typeface="+mn-ea"/>
                        </a:rPr>
                        <a:t>코드구현</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BF5"/>
                    </a:solidFill>
                  </a:tcPr>
                </a:tc>
                <a:extLst>
                  <a:ext uri="{0D108BD9-81ED-4DB2-BD59-A6C34878D82A}">
                    <a16:rowId xmlns:a16="http://schemas.microsoft.com/office/drawing/2014/main" val="2076311154"/>
                  </a:ext>
                </a:extLst>
              </a:tr>
              <a:tr h="399646">
                <a:tc>
                  <a:txBody>
                    <a:bodyPr/>
                    <a:lstStyle/>
                    <a:p>
                      <a:pPr algn="ctr" latinLnBrk="1"/>
                      <a:endParaRPr lang="ko-KR" altLang="en-US" sz="1400" b="1" dirty="0">
                        <a:solidFill>
                          <a:schemeClr val="tx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BF5"/>
                    </a:solidFill>
                  </a:tcPr>
                </a:tc>
                <a:tc>
                  <a:txBody>
                    <a:bodyPr/>
                    <a:lstStyle/>
                    <a:p>
                      <a:pPr algn="ctr" latinLnBrk="1"/>
                      <a:endParaRPr lang="ko-KR" altLang="en-US" sz="1400" dirty="0">
                        <a:solidFill>
                          <a:schemeClr val="tx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BF5"/>
                    </a:solidFill>
                  </a:tcPr>
                </a:tc>
                <a:tc>
                  <a:txBody>
                    <a:bodyPr/>
                    <a:lstStyle/>
                    <a:p>
                      <a:pPr algn="ctr" latinLnBrk="1"/>
                      <a:endParaRPr lang="ko-KR" altLang="en-US" sz="1400" dirty="0">
                        <a:solidFill>
                          <a:schemeClr val="tx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BF5"/>
                    </a:solidFill>
                  </a:tcPr>
                </a:tc>
                <a:tc>
                  <a:txBody>
                    <a:bodyPr/>
                    <a:lstStyle/>
                    <a:p>
                      <a:pPr algn="ctr" latinLnBrk="1"/>
                      <a:endParaRPr lang="ko-KR" altLang="en-US" sz="1400" dirty="0">
                        <a:solidFill>
                          <a:schemeClr val="tx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EBF5"/>
                    </a:solidFill>
                  </a:tcPr>
                </a:tc>
                <a:extLst>
                  <a:ext uri="{0D108BD9-81ED-4DB2-BD59-A6C34878D82A}">
                    <a16:rowId xmlns:a16="http://schemas.microsoft.com/office/drawing/2014/main" val="1819723098"/>
                  </a:ext>
                </a:extLst>
              </a:tr>
            </a:tbl>
          </a:graphicData>
        </a:graphic>
      </p:graphicFrame>
      <p:sp>
        <p:nvSpPr>
          <p:cNvPr id="3" name="TextBox 2">
            <a:extLst>
              <a:ext uri="{FF2B5EF4-FFF2-40B4-BE49-F238E27FC236}">
                <a16:creationId xmlns:a16="http://schemas.microsoft.com/office/drawing/2014/main" id="{7579C8AB-4805-040D-0017-303927808A05}"/>
              </a:ext>
            </a:extLst>
          </p:cNvPr>
          <p:cNvSpPr txBox="1"/>
          <p:nvPr/>
        </p:nvSpPr>
        <p:spPr>
          <a:xfrm>
            <a:off x="2231974" y="1102479"/>
            <a:ext cx="6750075" cy="461665"/>
          </a:xfrm>
          <a:prstGeom prst="rect">
            <a:avLst/>
          </a:prstGeom>
          <a:noFill/>
        </p:spPr>
        <p:txBody>
          <a:bodyPr wrap="square" rtlCol="0">
            <a:spAutoFit/>
          </a:bodyPr>
          <a:lstStyle/>
          <a:p>
            <a:pPr marL="171450" indent="-171450" algn="r">
              <a:buFont typeface="Arial" panose="020B0604020202020204" pitchFamily="34" charset="0"/>
              <a:buChar char="•"/>
            </a:pPr>
            <a:r>
              <a:rPr lang="ko-KR" altLang="en-US" sz="1200" dirty="0">
                <a:solidFill>
                  <a:schemeClr val="tx2"/>
                </a:solidFill>
              </a:rPr>
              <a:t>논문 링크</a:t>
            </a:r>
            <a:r>
              <a:rPr lang="en-US" altLang="ko-KR" sz="1200" dirty="0">
                <a:solidFill>
                  <a:schemeClr val="tx2"/>
                </a:solidFill>
              </a:rPr>
              <a:t>: </a:t>
            </a:r>
            <a:r>
              <a:rPr lang="en-US" altLang="ko-KR" sz="1200" dirty="0">
                <a:solidFill>
                  <a:schemeClr val="tx2"/>
                </a:solidFill>
                <a:hlinkClick r:id="rId3"/>
              </a:rPr>
              <a:t>https://www.sciencedirect.com/science/article/pii/S2590123023000956</a:t>
            </a:r>
            <a:endParaRPr lang="en-US" altLang="ko-KR" sz="1200" dirty="0">
              <a:solidFill>
                <a:schemeClr val="tx2"/>
              </a:solidFill>
            </a:endParaRPr>
          </a:p>
          <a:p>
            <a:pPr marL="171450" indent="-171450" algn="r">
              <a:buFont typeface="Arial" panose="020B0604020202020204" pitchFamily="34" charset="0"/>
              <a:buChar char="•"/>
            </a:pPr>
            <a:r>
              <a:rPr lang="ko-KR" altLang="en-US" sz="1200" dirty="0">
                <a:solidFill>
                  <a:schemeClr val="tx2"/>
                </a:solidFill>
              </a:rPr>
              <a:t>구현 코드</a:t>
            </a:r>
            <a:r>
              <a:rPr lang="en-US" altLang="ko-KR" sz="1200" dirty="0">
                <a:solidFill>
                  <a:schemeClr val="tx2"/>
                </a:solidFill>
              </a:rPr>
              <a:t>: </a:t>
            </a:r>
            <a:r>
              <a:rPr lang="en-US" altLang="ko-KR" sz="1200" dirty="0">
                <a:solidFill>
                  <a:schemeClr val="tx2"/>
                </a:solidFill>
                <a:hlinkClick r:id="rId4"/>
              </a:rPr>
              <a:t>https://github.com/JiaLim98/YOLO-PCB</a:t>
            </a:r>
            <a:endParaRPr lang="en-US" altLang="ko-KR" sz="1200" dirty="0">
              <a:solidFill>
                <a:schemeClr val="tx2"/>
              </a:solidFill>
            </a:endParaRPr>
          </a:p>
        </p:txBody>
      </p:sp>
      <p:sp>
        <p:nvSpPr>
          <p:cNvPr id="6" name="TextBox 5">
            <a:extLst>
              <a:ext uri="{FF2B5EF4-FFF2-40B4-BE49-F238E27FC236}">
                <a16:creationId xmlns:a16="http://schemas.microsoft.com/office/drawing/2014/main" id="{227FDAD7-CDD5-0A67-D996-ACB8C8DA6F31}"/>
              </a:ext>
            </a:extLst>
          </p:cNvPr>
          <p:cNvSpPr txBox="1"/>
          <p:nvPr/>
        </p:nvSpPr>
        <p:spPr>
          <a:xfrm>
            <a:off x="2231973" y="3629377"/>
            <a:ext cx="6750075" cy="276999"/>
          </a:xfrm>
          <a:prstGeom prst="rect">
            <a:avLst/>
          </a:prstGeom>
          <a:noFill/>
        </p:spPr>
        <p:txBody>
          <a:bodyPr wrap="square" rtlCol="0">
            <a:spAutoFit/>
          </a:bodyPr>
          <a:lstStyle/>
          <a:p>
            <a:pPr marL="171450" indent="-171450" algn="r">
              <a:buFont typeface="Arial" panose="020B0604020202020204" pitchFamily="34" charset="0"/>
              <a:buChar char="•"/>
            </a:pPr>
            <a:r>
              <a:rPr lang="en-US" altLang="ko-KR" sz="1200" dirty="0">
                <a:solidFill>
                  <a:schemeClr val="tx2"/>
                </a:solidFill>
                <a:hlinkClick r:id="rId5"/>
              </a:rPr>
              <a:t>IF/JCR: https://wos-journal.info/journalid/10321</a:t>
            </a:r>
            <a:endParaRPr lang="en-US" altLang="ko-KR" sz="1200" dirty="0">
              <a:solidFill>
                <a:schemeClr val="tx2"/>
              </a:solidFill>
            </a:endParaRPr>
          </a:p>
        </p:txBody>
      </p:sp>
    </p:spTree>
    <p:extLst>
      <p:ext uri="{BB962C8B-B14F-4D97-AF65-F5344CB8AC3E}">
        <p14:creationId xmlns:p14="http://schemas.microsoft.com/office/powerpoint/2010/main" val="1418431116"/>
      </p:ext>
    </p:extLst>
  </p:cSld>
  <p:clrMapOvr>
    <a:masterClrMapping/>
  </p:clrMapOvr>
  <p:transition/>
</p:sld>
</file>

<file path=ppt/theme/theme1.xml><?xml version="1.0" encoding="utf-8"?>
<a:theme xmlns:a="http://schemas.openxmlformats.org/drawingml/2006/main" name="1_Default Design">
  <a:themeElements>
    <a:clrScheme name="파랑">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rgbClr val="00C0C0"/>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rgbClr val="00C0C0"/>
            </a:solidFill>
            <a:effectLst/>
            <a:latin typeface="Arial" charset="0"/>
          </a:defRPr>
        </a:defPPr>
      </a:lstStyle>
    </a:lnDef>
  </a:objectDefaults>
  <a:extraClrSchemeLst>
    <a:extraClrScheme>
      <a:clrScheme name="1_Default Design 1">
        <a:dk1>
          <a:srgbClr val="000000"/>
        </a:dk1>
        <a:lt1>
          <a:srgbClr val="FFFFFF"/>
        </a:lt1>
        <a:dk2>
          <a:srgbClr val="000000"/>
        </a:dk2>
        <a:lt2>
          <a:srgbClr val="FFFFFF"/>
        </a:lt2>
        <a:accent1>
          <a:srgbClr val="F37121"/>
        </a:accent1>
        <a:accent2>
          <a:srgbClr val="FFBC17"/>
        </a:accent2>
        <a:accent3>
          <a:srgbClr val="FFFFFF"/>
        </a:accent3>
        <a:accent4>
          <a:srgbClr val="000000"/>
        </a:accent4>
        <a:accent5>
          <a:srgbClr val="F8BBAB"/>
        </a:accent5>
        <a:accent6>
          <a:srgbClr val="E7AA14"/>
        </a:accent6>
        <a:hlink>
          <a:srgbClr val="0CA8CA"/>
        </a:hlink>
        <a:folHlink>
          <a:srgbClr val="B9D3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FFFFFF"/>
        </a:lt2>
        <a:accent1>
          <a:srgbClr val="F37121"/>
        </a:accent1>
        <a:accent2>
          <a:srgbClr val="FFBC17"/>
        </a:accent2>
        <a:accent3>
          <a:srgbClr val="FFFFFF"/>
        </a:accent3>
        <a:accent4>
          <a:srgbClr val="000000"/>
        </a:accent4>
        <a:accent5>
          <a:srgbClr val="F8BBAB"/>
        </a:accent5>
        <a:accent6>
          <a:srgbClr val="E7AA14"/>
        </a:accent6>
        <a:hlink>
          <a:srgbClr val="0CA8CA"/>
        </a:hlink>
        <a:folHlink>
          <a:srgbClr val="B1A79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efault Design">
  <a:themeElements>
    <a:clrScheme name="파랑">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rgbClr val="00C0C0"/>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rgbClr val="00C0C0"/>
            </a:solidFill>
            <a:effectLst/>
            <a:latin typeface="Arial" charset="0"/>
          </a:defRPr>
        </a:defPPr>
      </a:lstStyle>
    </a:lnDef>
  </a:objectDefaults>
  <a:extraClrSchemeLst>
    <a:extraClrScheme>
      <a:clrScheme name="1_Default Design 1">
        <a:dk1>
          <a:srgbClr val="000000"/>
        </a:dk1>
        <a:lt1>
          <a:srgbClr val="FFFFFF"/>
        </a:lt1>
        <a:dk2>
          <a:srgbClr val="000000"/>
        </a:dk2>
        <a:lt2>
          <a:srgbClr val="FFFFFF"/>
        </a:lt2>
        <a:accent1>
          <a:srgbClr val="F37121"/>
        </a:accent1>
        <a:accent2>
          <a:srgbClr val="FFBC17"/>
        </a:accent2>
        <a:accent3>
          <a:srgbClr val="FFFFFF"/>
        </a:accent3>
        <a:accent4>
          <a:srgbClr val="000000"/>
        </a:accent4>
        <a:accent5>
          <a:srgbClr val="F8BBAB"/>
        </a:accent5>
        <a:accent6>
          <a:srgbClr val="E7AA14"/>
        </a:accent6>
        <a:hlink>
          <a:srgbClr val="0CA8CA"/>
        </a:hlink>
        <a:folHlink>
          <a:srgbClr val="B9D3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FFFFFF"/>
        </a:lt2>
        <a:accent1>
          <a:srgbClr val="F37121"/>
        </a:accent1>
        <a:accent2>
          <a:srgbClr val="FFBC17"/>
        </a:accent2>
        <a:accent3>
          <a:srgbClr val="FFFFFF"/>
        </a:accent3>
        <a:accent4>
          <a:srgbClr val="000000"/>
        </a:accent4>
        <a:accent5>
          <a:srgbClr val="F8BBAB"/>
        </a:accent5>
        <a:accent6>
          <a:srgbClr val="E7AA14"/>
        </a:accent6>
        <a:hlink>
          <a:srgbClr val="0CA8CA"/>
        </a:hlink>
        <a:folHlink>
          <a:srgbClr val="B1A79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2004:Templates:Presentations:Designs:Calm Seas</Template>
  <TotalTime>59071</TotalTime>
  <Words>3164</Words>
  <Application>Microsoft Office PowerPoint</Application>
  <PresentationFormat>화면 슬라이드 쇼(4:3)</PresentationFormat>
  <Paragraphs>353</Paragraphs>
  <Slides>37</Slides>
  <Notes>35</Notes>
  <HiddenSlides>0</HiddenSlides>
  <MMClips>0</MMClips>
  <ScaleCrop>false</ScaleCrop>
  <HeadingPairs>
    <vt:vector size="6" baseType="variant">
      <vt:variant>
        <vt:lpstr>사용한 글꼴</vt:lpstr>
      </vt:variant>
      <vt:variant>
        <vt:i4>11</vt:i4>
      </vt:variant>
      <vt:variant>
        <vt:lpstr>테마</vt:lpstr>
      </vt:variant>
      <vt:variant>
        <vt:i4>2</vt:i4>
      </vt:variant>
      <vt:variant>
        <vt:lpstr>슬라이드 제목</vt:lpstr>
      </vt:variant>
      <vt:variant>
        <vt:i4>37</vt:i4>
      </vt:variant>
    </vt:vector>
  </HeadingPairs>
  <TitlesOfParts>
    <vt:vector size="50" baseType="lpstr">
      <vt:lpstr>Spoqa Han Sans</vt:lpstr>
      <vt:lpstr>나눔고딕</vt:lpstr>
      <vt:lpstr>나눔고딕 ExtraBold</vt:lpstr>
      <vt:lpstr>맑은 고딕</vt:lpstr>
      <vt:lpstr>한양신명조</vt:lpstr>
      <vt:lpstr>Arial</vt:lpstr>
      <vt:lpstr>Cambria</vt:lpstr>
      <vt:lpstr>Corbel</vt:lpstr>
      <vt:lpstr>Roboto</vt:lpstr>
      <vt:lpstr>Times New Roman</vt:lpstr>
      <vt:lpstr>Wingdings</vt:lpstr>
      <vt:lpstr>1_Default Design</vt:lpstr>
      <vt:lpstr>2_Default Design</vt:lpstr>
      <vt:lpstr>PowerPoint 프레젠테이션</vt:lpstr>
      <vt:lpstr>목차</vt:lpstr>
      <vt:lpstr>목차</vt:lpstr>
      <vt:lpstr>프로젝트 #1 개요</vt:lpstr>
      <vt:lpstr>프로젝트 #1 개요</vt:lpstr>
      <vt:lpstr>프로젝트 #1 개요</vt:lpstr>
      <vt:lpstr>프로젝트 #1 개요</vt:lpstr>
      <vt:lpstr>프로젝트 #1 개요</vt:lpstr>
      <vt:lpstr>프로젝트 #1 개요</vt:lpstr>
      <vt:lpstr>서론 (Introduction)</vt:lpstr>
      <vt:lpstr>서론 (Introduction)</vt:lpstr>
      <vt:lpstr>서론 (Introduction)</vt:lpstr>
      <vt:lpstr>서론 (Introduction)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실험 구성 및 평가 방법 (Experiment Settings) </vt:lpstr>
      <vt:lpstr>실험 구성 및 평가 방법 (Experiment Settings) </vt:lpstr>
      <vt:lpstr>실험 구성 및 평가 방법 (Experiment Settings) </vt:lpstr>
      <vt:lpstr>결과 및 분석 (Results &amp; Analysis)</vt:lpstr>
      <vt:lpstr>결과 및 분석 (Results &amp; Analysis)</vt:lpstr>
      <vt:lpstr>한계점 및 토론 (Limitations &amp; Discussions)</vt:lpstr>
      <vt:lpstr>향후 연구 방향</vt:lpstr>
      <vt:lpstr>참고 문헌</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이광연</dc:creator>
  <cp:lastModifiedBy>v vbnvvvvv bv ll</cp:lastModifiedBy>
  <cp:revision>3146</cp:revision>
  <cp:lastPrinted>2023-01-25T05:07:50Z</cp:lastPrinted>
  <dcterms:created xsi:type="dcterms:W3CDTF">2004-08-18T11:28:05Z</dcterms:created>
  <dcterms:modified xsi:type="dcterms:W3CDTF">2025-04-18T15:23:33Z</dcterms:modified>
</cp:coreProperties>
</file>